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jp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9" r:id="rId3"/>
    <p:sldId id="258" r:id="rId4"/>
    <p:sldId id="262" r:id="rId5"/>
    <p:sldId id="263" r:id="rId6"/>
    <p:sldId id="264" r:id="rId7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257F4A"/>
    <a:srgbClr val="226E40"/>
    <a:srgbClr val="2B8F5C"/>
    <a:srgbClr val="005625"/>
    <a:srgbClr val="08632F"/>
    <a:srgbClr val="0063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620"/>
    <p:restoredTop sz="99086" autoAdjust="0"/>
  </p:normalViewPr>
  <p:slideViewPr>
    <p:cSldViewPr snapToGrid="0" snapToObjects="1">
      <p:cViewPr>
        <p:scale>
          <a:sx n="100" d="100"/>
          <a:sy n="100" d="100"/>
        </p:scale>
        <p:origin x="-776" y="-6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theme" Target="theme/theme1.xml"/><Relationship Id="rId12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printerSettings" Target="printerSettings/printerSettings1.bin"/><Relationship Id="rId9" Type="http://schemas.openxmlformats.org/officeDocument/2006/relationships/presProps" Target="presProps.xml"/><Relationship Id="rId10" Type="http://schemas.openxmlformats.org/officeDocument/2006/relationships/viewProps" Target="viewProps.xml"/></Relationships>
</file>

<file path=ppt/media/image1.jpg>
</file>

<file path=ppt/media/image2.png>
</file>

<file path=ppt/media/image3.jp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96CD1F-3D44-AD40-AF91-7C41CBC0A7E2}" type="datetimeFigureOut">
              <a:rPr lang="en-US" smtClean="0"/>
              <a:t>11/29/15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38128C-2208-FF41-9E8E-B18E5252B3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266142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96CD1F-3D44-AD40-AF91-7C41CBC0A7E2}" type="datetimeFigureOut">
              <a:rPr lang="en-US" smtClean="0"/>
              <a:t>11/29/15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38128C-2208-FF41-9E8E-B18E5252B3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166376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96CD1F-3D44-AD40-AF91-7C41CBC0A7E2}" type="datetimeFigureOut">
              <a:rPr lang="en-US" smtClean="0"/>
              <a:t>11/29/15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38128C-2208-FF41-9E8E-B18E5252B3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02385320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96CD1F-3D44-AD40-AF91-7C41CBC0A7E2}" type="datetimeFigureOut">
              <a:rPr lang="en-US" smtClean="0"/>
              <a:t>11/29/15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38128C-2208-FF41-9E8E-B18E5252B3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105666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96CD1F-3D44-AD40-AF91-7C41CBC0A7E2}" type="datetimeFigureOut">
              <a:rPr lang="en-US" smtClean="0"/>
              <a:t>11/29/15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38128C-2208-FF41-9E8E-B18E5252B3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66448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96CD1F-3D44-AD40-AF91-7C41CBC0A7E2}" type="datetimeFigureOut">
              <a:rPr lang="en-US" smtClean="0"/>
              <a:t>11/29/15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38128C-2208-FF41-9E8E-B18E5252B3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71052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96CD1F-3D44-AD40-AF91-7C41CBC0A7E2}" type="datetimeFigureOut">
              <a:rPr lang="en-US" smtClean="0"/>
              <a:t>11/29/15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38128C-2208-FF41-9E8E-B18E5252B3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83331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96CD1F-3D44-AD40-AF91-7C41CBC0A7E2}" type="datetimeFigureOut">
              <a:rPr lang="en-US" smtClean="0"/>
              <a:t>11/29/15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38128C-2208-FF41-9E8E-B18E5252B3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00401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96CD1F-3D44-AD40-AF91-7C41CBC0A7E2}" type="datetimeFigureOut">
              <a:rPr lang="en-US" smtClean="0"/>
              <a:t>11/29/15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38128C-2208-FF41-9E8E-B18E5252B3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878644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96CD1F-3D44-AD40-AF91-7C41CBC0A7E2}" type="datetimeFigureOut">
              <a:rPr lang="en-US" smtClean="0"/>
              <a:t>11/29/15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38128C-2208-FF41-9E8E-B18E5252B3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012556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96CD1F-3D44-AD40-AF91-7C41CBC0A7E2}" type="datetimeFigureOut">
              <a:rPr lang="en-US" smtClean="0"/>
              <a:t>11/29/15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38128C-2208-FF41-9E8E-B18E5252B3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377907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57F4A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A96CD1F-3D44-AD40-AF91-7C41CBC0A7E2}" type="datetimeFigureOut">
              <a:rPr lang="en-US" smtClean="0"/>
              <a:t>11/29/15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038128C-2208-FF41-9E8E-B18E5252B351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34968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4" Type="http://schemas.openxmlformats.org/officeDocument/2006/relationships/image" Target="../media/image4.pn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5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6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7.png"/><Relationship Id="rId3" Type="http://schemas.openxmlformats.org/officeDocument/2006/relationships/image" Target="../media/image8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2" name="Picture 11" descr="brick-home-290315_1280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84076" y="1401208"/>
            <a:ext cx="8249860" cy="910192"/>
          </a:xfrm>
          <a:solidFill>
            <a:schemeClr val="tx1">
              <a:alpha val="51000"/>
            </a:schemeClr>
          </a:solidFill>
        </p:spPr>
        <p:txBody>
          <a:bodyPr>
            <a:noAutofit/>
          </a:bodyPr>
          <a:lstStyle/>
          <a:p>
            <a:pPr algn="l">
              <a:spcAft>
                <a:spcPts val="1200"/>
              </a:spcAft>
              <a:buSzPct val="25000"/>
            </a:pPr>
            <a:r>
              <a:rPr lang="en-US" sz="2400" dirty="0" smtClean="0">
                <a:solidFill>
                  <a:schemeClr val="bg1"/>
                </a:solidFill>
              </a:rPr>
              <a:t>Suburban lawns have replaced native habitats. Unfortunately, perfect lawns have ugly effects on the environment.</a:t>
            </a:r>
            <a:endParaRPr lang="en-US" sz="2400" dirty="0">
              <a:solidFill>
                <a:schemeClr val="bg1"/>
              </a:solidFill>
            </a:endParaRPr>
          </a:p>
        </p:txBody>
      </p:sp>
      <p:sp>
        <p:nvSpPr>
          <p:cNvPr id="6" name="Subtitle 2"/>
          <p:cNvSpPr txBox="1">
            <a:spLocks/>
          </p:cNvSpPr>
          <p:nvPr/>
        </p:nvSpPr>
        <p:spPr>
          <a:xfrm>
            <a:off x="598210" y="2876054"/>
            <a:ext cx="8196068" cy="315603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endParaRPr lang="en-US" dirty="0">
              <a:solidFill>
                <a:schemeClr val="bg1"/>
              </a:solidFill>
              <a:latin typeface="Candara"/>
              <a:cs typeface="Candara"/>
            </a:endParaRPr>
          </a:p>
        </p:txBody>
      </p:sp>
      <p:cxnSp>
        <p:nvCxnSpPr>
          <p:cNvPr id="9" name="Straight Connector 8"/>
          <p:cNvCxnSpPr/>
          <p:nvPr/>
        </p:nvCxnSpPr>
        <p:spPr>
          <a:xfrm flipV="1">
            <a:off x="486419" y="1172638"/>
            <a:ext cx="8147517" cy="27020"/>
          </a:xfrm>
          <a:prstGeom prst="line">
            <a:avLst/>
          </a:prstGeom>
          <a:ln>
            <a:solidFill>
              <a:srgbClr val="FFFFFF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Title 1"/>
          <p:cNvSpPr txBox="1">
            <a:spLocks/>
          </p:cNvSpPr>
          <p:nvPr/>
        </p:nvSpPr>
        <p:spPr>
          <a:xfrm>
            <a:off x="384076" y="66812"/>
            <a:ext cx="8410202" cy="113284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5400" b="1" dirty="0" smtClean="0">
                <a:solidFill>
                  <a:srgbClr val="FFFFFF"/>
                </a:solidFill>
                <a:latin typeface="Candara"/>
                <a:cs typeface="Candara"/>
              </a:rPr>
              <a:t>The Problem</a:t>
            </a:r>
            <a:endParaRPr lang="en-US" sz="5400" b="1" dirty="0">
              <a:solidFill>
                <a:srgbClr val="FFFFFF"/>
              </a:solidFill>
              <a:latin typeface="Candara"/>
              <a:cs typeface="Candara"/>
            </a:endParaRPr>
          </a:p>
        </p:txBody>
      </p:sp>
    </p:spTree>
    <p:extLst>
      <p:ext uri="{BB962C8B-B14F-4D97-AF65-F5344CB8AC3E}">
        <p14:creationId xmlns:p14="http://schemas.microsoft.com/office/powerpoint/2010/main" val="119660083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ubtitle 2"/>
          <p:cNvSpPr txBox="1">
            <a:spLocks/>
          </p:cNvSpPr>
          <p:nvPr/>
        </p:nvSpPr>
        <p:spPr>
          <a:xfrm>
            <a:off x="598210" y="2825254"/>
            <a:ext cx="8196068" cy="315603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endParaRPr lang="en-US" dirty="0">
              <a:solidFill>
                <a:srgbClr val="FFFFFF"/>
              </a:solidFill>
              <a:latin typeface="Candara"/>
              <a:cs typeface="Candara"/>
            </a:endParaRPr>
          </a:p>
        </p:txBody>
      </p:sp>
      <p:sp>
        <p:nvSpPr>
          <p:cNvPr id="9" name="Subtitle 2"/>
          <p:cNvSpPr txBox="1">
            <a:spLocks/>
          </p:cNvSpPr>
          <p:nvPr/>
        </p:nvSpPr>
        <p:spPr>
          <a:xfrm>
            <a:off x="3982053" y="1418020"/>
            <a:ext cx="4870824" cy="1343543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spcAft>
                <a:spcPts val="1200"/>
              </a:spcAft>
            </a:pPr>
            <a:endParaRPr lang="en-US" sz="2200" b="1" dirty="0">
              <a:solidFill>
                <a:srgbClr val="FFFFFF"/>
              </a:solidFill>
              <a:latin typeface="Candara"/>
              <a:cs typeface="Candara"/>
            </a:endParaRPr>
          </a:p>
        </p:txBody>
      </p:sp>
      <p:cxnSp>
        <p:nvCxnSpPr>
          <p:cNvPr id="18" name="Straight Connector 17"/>
          <p:cNvCxnSpPr/>
          <p:nvPr/>
        </p:nvCxnSpPr>
        <p:spPr>
          <a:xfrm flipV="1">
            <a:off x="486419" y="1172638"/>
            <a:ext cx="8147517" cy="27020"/>
          </a:xfrm>
          <a:prstGeom prst="line">
            <a:avLst/>
          </a:prstGeom>
          <a:ln>
            <a:solidFill>
              <a:srgbClr val="FFFFFF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2" name="Title 1"/>
          <p:cNvSpPr txBox="1">
            <a:spLocks/>
          </p:cNvSpPr>
          <p:nvPr/>
        </p:nvSpPr>
        <p:spPr>
          <a:xfrm>
            <a:off x="384076" y="66812"/>
            <a:ext cx="8410202" cy="113284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5400" b="1" dirty="0" smtClean="0">
                <a:solidFill>
                  <a:srgbClr val="FFFFFF"/>
                </a:solidFill>
                <a:latin typeface="Candara"/>
                <a:cs typeface="Candara"/>
              </a:rPr>
              <a:t>Consequences</a:t>
            </a:r>
            <a:endParaRPr lang="en-US" sz="5400" b="1" dirty="0">
              <a:solidFill>
                <a:srgbClr val="FFFFFF"/>
              </a:solidFill>
              <a:latin typeface="Candara"/>
              <a:cs typeface="Candara"/>
            </a:endParaRPr>
          </a:p>
        </p:txBody>
      </p:sp>
      <p:grpSp>
        <p:nvGrpSpPr>
          <p:cNvPr id="4" name="Group 3"/>
          <p:cNvGrpSpPr/>
          <p:nvPr/>
        </p:nvGrpSpPr>
        <p:grpSpPr>
          <a:xfrm>
            <a:off x="3029528" y="3474079"/>
            <a:ext cx="949851" cy="926735"/>
            <a:chOff x="2616144" y="2886036"/>
            <a:chExt cx="949851" cy="926735"/>
          </a:xfrm>
        </p:grpSpPr>
        <p:sp>
          <p:nvSpPr>
            <p:cNvPr id="14" name="Oval 13"/>
            <p:cNvSpPr/>
            <p:nvPr/>
          </p:nvSpPr>
          <p:spPr>
            <a:xfrm>
              <a:off x="2616144" y="2886036"/>
              <a:ext cx="949851" cy="926735"/>
            </a:xfrm>
            <a:prstGeom prst="ellipse">
              <a:avLst/>
            </a:prstGeom>
            <a:noFill/>
            <a:ln w="38100" cmpd="sng">
              <a:solidFill>
                <a:schemeClr val="bg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ln w="76200" cmpd="sng">
                  <a:solidFill>
                    <a:srgbClr val="000000"/>
                  </a:solidFill>
                </a:ln>
              </a:endParaRPr>
            </a:p>
          </p:txBody>
        </p:sp>
        <p:sp>
          <p:nvSpPr>
            <p:cNvPr id="15" name="Subtitle 2"/>
            <p:cNvSpPr txBox="1">
              <a:spLocks/>
            </p:cNvSpPr>
            <p:nvPr/>
          </p:nvSpPr>
          <p:spPr>
            <a:xfrm>
              <a:off x="2729013" y="2886036"/>
              <a:ext cx="724112" cy="787777"/>
            </a:xfrm>
            <a:prstGeom prst="rect">
              <a:avLst/>
            </a:prstGeom>
            <a:noFill/>
            <a:ln>
              <a:noFill/>
            </a:ln>
          </p:spPr>
          <p:txBody>
            <a:bodyPr vert="horz" lIns="91440" tIns="45720" rIns="91440" bIns="45720" rtlCol="0">
              <a:noAutofit/>
            </a:bodyPr>
            <a:lstStyle>
              <a:lvl1pPr marL="0" indent="0" algn="ctr" defTabSz="457200" rtl="0" eaLnBrk="1" latinLnBrk="0" hangingPunct="1"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457200" indent="0" algn="ctr" defTabSz="457200" rtl="0" eaLnBrk="1" latinLnBrk="0" hangingPunct="1">
                <a:spcBef>
                  <a:spcPct val="20000"/>
                </a:spcBef>
                <a:buFont typeface="Arial"/>
                <a:buNone/>
                <a:defRPr sz="2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2pPr>
              <a:lvl3pPr marL="914400" indent="0" algn="ctr" defTabSz="457200" rtl="0" eaLnBrk="1" latinLnBrk="0" hangingPunct="1">
                <a:spcBef>
                  <a:spcPct val="20000"/>
                </a:spcBef>
                <a:buFont typeface="Arial"/>
                <a:buNone/>
                <a:defRPr sz="24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3pPr>
              <a:lvl4pPr marL="1371600" indent="0" algn="ctr" defTabSz="457200" rtl="0" eaLnBrk="1" latinLnBrk="0" hangingPunct="1">
                <a:spcBef>
                  <a:spcPct val="20000"/>
                </a:spcBef>
                <a:buFont typeface="Arial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4pPr>
              <a:lvl5pPr marL="1828800" indent="0" algn="ctr" defTabSz="457200" rtl="0" eaLnBrk="1" latinLnBrk="0" hangingPunct="1">
                <a:spcBef>
                  <a:spcPct val="20000"/>
                </a:spcBef>
                <a:buFont typeface="Arial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5pPr>
              <a:lvl6pPr marL="2286000" indent="0" algn="ctr" defTabSz="457200" rtl="0" eaLnBrk="1" latinLnBrk="0" hangingPunct="1">
                <a:spcBef>
                  <a:spcPct val="20000"/>
                </a:spcBef>
                <a:buFont typeface="Arial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6pPr>
              <a:lvl7pPr marL="2743200" indent="0" algn="ctr" defTabSz="457200" rtl="0" eaLnBrk="1" latinLnBrk="0" hangingPunct="1">
                <a:spcBef>
                  <a:spcPct val="20000"/>
                </a:spcBef>
                <a:buFont typeface="Arial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7pPr>
              <a:lvl8pPr marL="3200400" indent="0" algn="ctr" defTabSz="457200" rtl="0" eaLnBrk="1" latinLnBrk="0" hangingPunct="1">
                <a:spcBef>
                  <a:spcPct val="20000"/>
                </a:spcBef>
                <a:buFont typeface="Arial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8pPr>
              <a:lvl9pPr marL="3657600" indent="0" algn="ctr" defTabSz="457200" rtl="0" eaLnBrk="1" latinLnBrk="0" hangingPunct="1">
                <a:spcBef>
                  <a:spcPct val="20000"/>
                </a:spcBef>
                <a:buFont typeface="Arial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spcAft>
                  <a:spcPts val="1200"/>
                </a:spcAft>
              </a:pPr>
              <a:r>
                <a:rPr lang="en-US" sz="5000" dirty="0">
                  <a:solidFill>
                    <a:schemeClr val="bg1"/>
                  </a:solidFill>
                  <a:latin typeface="Avenir Book"/>
                  <a:cs typeface="Avenir Book"/>
                </a:rPr>
                <a:t>2</a:t>
              </a:r>
              <a:endParaRPr lang="en-US" sz="5000" dirty="0" smtClean="0">
                <a:solidFill>
                  <a:schemeClr val="bg1"/>
                </a:solidFill>
                <a:latin typeface="Avenir Book"/>
                <a:cs typeface="Avenir Book"/>
              </a:endParaRPr>
            </a:p>
          </p:txBody>
        </p:sp>
      </p:grpSp>
      <p:sp>
        <p:nvSpPr>
          <p:cNvPr id="20" name="Subtitle 2"/>
          <p:cNvSpPr txBox="1">
            <a:spLocks/>
          </p:cNvSpPr>
          <p:nvPr/>
        </p:nvSpPr>
        <p:spPr>
          <a:xfrm>
            <a:off x="4148571" y="3225503"/>
            <a:ext cx="4785407" cy="143776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2200" b="1" dirty="0" smtClean="0">
                <a:solidFill>
                  <a:schemeClr val="bg1"/>
                </a:solidFill>
                <a:latin typeface="Candara"/>
                <a:cs typeface="Candara"/>
              </a:rPr>
              <a:t>Water Usage</a:t>
            </a:r>
          </a:p>
          <a:p>
            <a:pPr algn="l">
              <a:spcAft>
                <a:spcPts val="1200"/>
              </a:spcAft>
            </a:pPr>
            <a:r>
              <a:rPr lang="en-US" sz="2000" dirty="0" smtClean="0">
                <a:solidFill>
                  <a:srgbClr val="FFFFFF"/>
                </a:solidFill>
                <a:latin typeface="Candara"/>
                <a:cs typeface="Candara"/>
              </a:rPr>
              <a:t>Watering </a:t>
            </a:r>
            <a:r>
              <a:rPr lang="en-US" sz="2000" dirty="0">
                <a:solidFill>
                  <a:srgbClr val="FFFFFF"/>
                </a:solidFill>
                <a:latin typeface="Candara"/>
                <a:cs typeface="Candara"/>
              </a:rPr>
              <a:t>lawns can </a:t>
            </a:r>
            <a:r>
              <a:rPr lang="en-US" sz="2000" dirty="0" smtClean="0">
                <a:solidFill>
                  <a:srgbClr val="FFFFFF"/>
                </a:solidFill>
                <a:latin typeface="Candara"/>
                <a:cs typeface="Candara"/>
              </a:rPr>
              <a:t>consume billions </a:t>
            </a:r>
            <a:r>
              <a:rPr lang="en-US" sz="2000" dirty="0">
                <a:solidFill>
                  <a:srgbClr val="FFFFFF"/>
                </a:solidFill>
                <a:latin typeface="Candara"/>
                <a:cs typeface="Candara"/>
              </a:rPr>
              <a:t>of gallons of water a </a:t>
            </a:r>
            <a:r>
              <a:rPr lang="en-US" sz="2000" dirty="0" smtClean="0">
                <a:solidFill>
                  <a:srgbClr val="FFFFFF"/>
                </a:solidFill>
                <a:latin typeface="Candara"/>
                <a:cs typeface="Candara"/>
              </a:rPr>
              <a:t>day. This drains our limited </a:t>
            </a:r>
            <a:r>
              <a:rPr lang="en-US" sz="2000" dirty="0">
                <a:solidFill>
                  <a:srgbClr val="FFFFFF"/>
                </a:solidFill>
                <a:latin typeface="Candara"/>
                <a:cs typeface="Candara"/>
              </a:rPr>
              <a:t>water resources</a:t>
            </a:r>
            <a:r>
              <a:rPr lang="en-US" sz="2000" dirty="0" smtClean="0">
                <a:solidFill>
                  <a:srgbClr val="FFFFFF"/>
                </a:solidFill>
                <a:latin typeface="Candara"/>
                <a:cs typeface="Candara"/>
              </a:rPr>
              <a:t>.</a:t>
            </a:r>
            <a:endParaRPr lang="en-US" sz="2000" dirty="0">
              <a:solidFill>
                <a:srgbClr val="FFFFFF"/>
              </a:solidFill>
              <a:latin typeface="Candara"/>
              <a:cs typeface="Candara"/>
            </a:endParaRPr>
          </a:p>
        </p:txBody>
      </p:sp>
      <p:grpSp>
        <p:nvGrpSpPr>
          <p:cNvPr id="5" name="Group 4"/>
          <p:cNvGrpSpPr/>
          <p:nvPr/>
        </p:nvGrpSpPr>
        <p:grpSpPr>
          <a:xfrm>
            <a:off x="3029528" y="5206192"/>
            <a:ext cx="949851" cy="926735"/>
            <a:chOff x="2643472" y="4375713"/>
            <a:chExt cx="949851" cy="926735"/>
          </a:xfrm>
        </p:grpSpPr>
        <p:sp>
          <p:nvSpPr>
            <p:cNvPr id="16" name="Oval 15"/>
            <p:cNvSpPr/>
            <p:nvPr/>
          </p:nvSpPr>
          <p:spPr>
            <a:xfrm>
              <a:off x="2643472" y="4375713"/>
              <a:ext cx="949851" cy="926735"/>
            </a:xfrm>
            <a:prstGeom prst="ellipse">
              <a:avLst/>
            </a:prstGeom>
            <a:noFill/>
            <a:ln w="38100" cmpd="sng">
              <a:solidFill>
                <a:schemeClr val="bg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>
                <a:ln w="76200" cmpd="sng">
                  <a:solidFill>
                    <a:srgbClr val="000000"/>
                  </a:solidFill>
                </a:ln>
              </a:endParaRPr>
            </a:p>
          </p:txBody>
        </p:sp>
        <p:sp>
          <p:nvSpPr>
            <p:cNvPr id="17" name="Subtitle 2"/>
            <p:cNvSpPr txBox="1">
              <a:spLocks/>
            </p:cNvSpPr>
            <p:nvPr/>
          </p:nvSpPr>
          <p:spPr>
            <a:xfrm>
              <a:off x="2756341" y="4375713"/>
              <a:ext cx="724112" cy="787777"/>
            </a:xfrm>
            <a:prstGeom prst="rect">
              <a:avLst/>
            </a:prstGeom>
            <a:noFill/>
            <a:ln>
              <a:noFill/>
            </a:ln>
          </p:spPr>
          <p:txBody>
            <a:bodyPr vert="horz" lIns="91440" tIns="45720" rIns="91440" bIns="45720" rtlCol="0">
              <a:noAutofit/>
            </a:bodyPr>
            <a:lstStyle>
              <a:lvl1pPr marL="0" indent="0" algn="ctr" defTabSz="457200" rtl="0" eaLnBrk="1" latinLnBrk="0" hangingPunct="1"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457200" indent="0" algn="ctr" defTabSz="457200" rtl="0" eaLnBrk="1" latinLnBrk="0" hangingPunct="1">
                <a:spcBef>
                  <a:spcPct val="20000"/>
                </a:spcBef>
                <a:buFont typeface="Arial"/>
                <a:buNone/>
                <a:defRPr sz="2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2pPr>
              <a:lvl3pPr marL="914400" indent="0" algn="ctr" defTabSz="457200" rtl="0" eaLnBrk="1" latinLnBrk="0" hangingPunct="1">
                <a:spcBef>
                  <a:spcPct val="20000"/>
                </a:spcBef>
                <a:buFont typeface="Arial"/>
                <a:buNone/>
                <a:defRPr sz="24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3pPr>
              <a:lvl4pPr marL="1371600" indent="0" algn="ctr" defTabSz="457200" rtl="0" eaLnBrk="1" latinLnBrk="0" hangingPunct="1">
                <a:spcBef>
                  <a:spcPct val="20000"/>
                </a:spcBef>
                <a:buFont typeface="Arial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4pPr>
              <a:lvl5pPr marL="1828800" indent="0" algn="ctr" defTabSz="457200" rtl="0" eaLnBrk="1" latinLnBrk="0" hangingPunct="1">
                <a:spcBef>
                  <a:spcPct val="20000"/>
                </a:spcBef>
                <a:buFont typeface="Arial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5pPr>
              <a:lvl6pPr marL="2286000" indent="0" algn="ctr" defTabSz="457200" rtl="0" eaLnBrk="1" latinLnBrk="0" hangingPunct="1">
                <a:spcBef>
                  <a:spcPct val="20000"/>
                </a:spcBef>
                <a:buFont typeface="Arial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6pPr>
              <a:lvl7pPr marL="2743200" indent="0" algn="ctr" defTabSz="457200" rtl="0" eaLnBrk="1" latinLnBrk="0" hangingPunct="1">
                <a:spcBef>
                  <a:spcPct val="20000"/>
                </a:spcBef>
                <a:buFont typeface="Arial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7pPr>
              <a:lvl8pPr marL="3200400" indent="0" algn="ctr" defTabSz="457200" rtl="0" eaLnBrk="1" latinLnBrk="0" hangingPunct="1">
                <a:spcBef>
                  <a:spcPct val="20000"/>
                </a:spcBef>
                <a:buFont typeface="Arial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8pPr>
              <a:lvl9pPr marL="3657600" indent="0" algn="ctr" defTabSz="457200" rtl="0" eaLnBrk="1" latinLnBrk="0" hangingPunct="1">
                <a:spcBef>
                  <a:spcPct val="20000"/>
                </a:spcBef>
                <a:buFont typeface="Arial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spcAft>
                  <a:spcPts val="1200"/>
                </a:spcAft>
              </a:pPr>
              <a:r>
                <a:rPr lang="en-US" sz="5000" dirty="0">
                  <a:solidFill>
                    <a:schemeClr val="bg1"/>
                  </a:solidFill>
                  <a:latin typeface="Avenir Book"/>
                  <a:cs typeface="Avenir Book"/>
                </a:rPr>
                <a:t>3</a:t>
              </a:r>
              <a:endParaRPr lang="en-US" sz="5000" dirty="0" smtClean="0">
                <a:solidFill>
                  <a:schemeClr val="bg1"/>
                </a:solidFill>
                <a:latin typeface="Avenir Book"/>
                <a:cs typeface="Avenir Book"/>
              </a:endParaRPr>
            </a:p>
          </p:txBody>
        </p:sp>
      </p:grpSp>
      <p:sp>
        <p:nvSpPr>
          <p:cNvPr id="21" name="Subtitle 2"/>
          <p:cNvSpPr txBox="1">
            <a:spLocks/>
          </p:cNvSpPr>
          <p:nvPr/>
        </p:nvSpPr>
        <p:spPr>
          <a:xfrm>
            <a:off x="4121753" y="4832688"/>
            <a:ext cx="4512183" cy="1695112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z="2200" b="1" dirty="0" smtClean="0">
                <a:solidFill>
                  <a:srgbClr val="FFFFFF"/>
                </a:solidFill>
                <a:latin typeface="Candara"/>
                <a:cs typeface="Candara"/>
              </a:rPr>
              <a:t>Pollution</a:t>
            </a:r>
          </a:p>
          <a:p>
            <a:pPr algn="l">
              <a:spcAft>
                <a:spcPts val="1200"/>
              </a:spcAft>
            </a:pPr>
            <a:r>
              <a:rPr lang="en-US" sz="2000" dirty="0" smtClean="0">
                <a:solidFill>
                  <a:srgbClr val="FFFFFF"/>
                </a:solidFill>
                <a:latin typeface="Candara"/>
                <a:cs typeface="Candara"/>
              </a:rPr>
              <a:t>Lawns are major sources of pollution. Lawn </a:t>
            </a:r>
            <a:r>
              <a:rPr lang="en-US" sz="2000" dirty="0">
                <a:solidFill>
                  <a:srgbClr val="FFFFFF"/>
                </a:solidFill>
                <a:latin typeface="Candara"/>
                <a:cs typeface="Candara"/>
              </a:rPr>
              <a:t>fertilizers and pesticides </a:t>
            </a:r>
            <a:r>
              <a:rPr lang="en-US" sz="2000" dirty="0" smtClean="0">
                <a:solidFill>
                  <a:srgbClr val="FFFFFF"/>
                </a:solidFill>
                <a:latin typeface="Candara"/>
                <a:cs typeface="Candara"/>
              </a:rPr>
              <a:t>pollute our waterways, and gas-powered lawnmowers pollute our air.</a:t>
            </a:r>
            <a:endParaRPr lang="en-US" sz="2000" dirty="0">
              <a:solidFill>
                <a:srgbClr val="FFFFFF"/>
              </a:solidFill>
              <a:latin typeface="Candara"/>
              <a:cs typeface="Candara"/>
            </a:endParaRPr>
          </a:p>
          <a:p>
            <a:pPr algn="l">
              <a:spcAft>
                <a:spcPts val="1200"/>
              </a:spcAft>
            </a:pPr>
            <a:endParaRPr lang="en-US" sz="2200" b="1" dirty="0">
              <a:solidFill>
                <a:srgbClr val="FFFFFF"/>
              </a:solidFill>
              <a:latin typeface="Candara"/>
              <a:cs typeface="Candara"/>
            </a:endParaRPr>
          </a:p>
        </p:txBody>
      </p:sp>
      <p:grpSp>
        <p:nvGrpSpPr>
          <p:cNvPr id="26" name="Group 25"/>
          <p:cNvGrpSpPr/>
          <p:nvPr/>
        </p:nvGrpSpPr>
        <p:grpSpPr>
          <a:xfrm>
            <a:off x="3029528" y="1589450"/>
            <a:ext cx="5744108" cy="1420449"/>
            <a:chOff x="2889828" y="1640250"/>
            <a:chExt cx="5744108" cy="1420449"/>
          </a:xfrm>
        </p:grpSpPr>
        <p:grpSp>
          <p:nvGrpSpPr>
            <p:cNvPr id="12" name="Group 11"/>
            <p:cNvGrpSpPr/>
            <p:nvPr/>
          </p:nvGrpSpPr>
          <p:grpSpPr>
            <a:xfrm>
              <a:off x="2889828" y="1887107"/>
              <a:ext cx="949851" cy="926735"/>
              <a:chOff x="2822970" y="1887107"/>
              <a:chExt cx="949851" cy="926735"/>
            </a:xfrm>
          </p:grpSpPr>
          <p:sp>
            <p:nvSpPr>
              <p:cNvPr id="8" name="Oval 7"/>
              <p:cNvSpPr/>
              <p:nvPr/>
            </p:nvSpPr>
            <p:spPr>
              <a:xfrm>
                <a:off x="2822970" y="1887107"/>
                <a:ext cx="949851" cy="926735"/>
              </a:xfrm>
              <a:prstGeom prst="ellipse">
                <a:avLst/>
              </a:prstGeom>
              <a:noFill/>
              <a:ln w="38100" cmpd="sng">
                <a:solidFill>
                  <a:schemeClr val="bg1"/>
                </a:solidFill>
              </a:ln>
            </p:spPr>
            <p:style>
              <a:lnRef idx="2">
                <a:schemeClr val="dk1"/>
              </a:lnRef>
              <a:fillRef idx="1">
                <a:schemeClr val="lt1"/>
              </a:fillRef>
              <a:effectRef idx="0">
                <a:schemeClr val="dk1"/>
              </a:effectRef>
              <a:fontRef idx="minor">
                <a:schemeClr val="dk1"/>
              </a:fontRef>
            </p:style>
            <p:txBody>
              <a:bodyPr rtlCol="0" anchor="ctr"/>
              <a:lstStyle/>
              <a:p>
                <a:pPr algn="ctr"/>
                <a:endParaRPr lang="en-US">
                  <a:ln w="76200" cmpd="sng">
                    <a:solidFill>
                      <a:srgbClr val="000000"/>
                    </a:solidFill>
                  </a:ln>
                </a:endParaRPr>
              </a:p>
            </p:txBody>
          </p:sp>
          <p:sp>
            <p:nvSpPr>
              <p:cNvPr id="13" name="Subtitle 2"/>
              <p:cNvSpPr txBox="1">
                <a:spLocks/>
              </p:cNvSpPr>
              <p:nvPr/>
            </p:nvSpPr>
            <p:spPr>
              <a:xfrm>
                <a:off x="2935839" y="1887107"/>
                <a:ext cx="724112" cy="787777"/>
              </a:xfrm>
              <a:prstGeom prst="rect">
                <a:avLst/>
              </a:prstGeom>
              <a:noFill/>
              <a:ln>
                <a:noFill/>
              </a:ln>
            </p:spPr>
            <p:txBody>
              <a:bodyPr vert="horz" lIns="91440" tIns="45720" rIns="91440" bIns="45720" rtlCol="0">
                <a:noAutofit/>
              </a:bodyPr>
              <a:lstStyle>
                <a:lvl1pPr marL="0" indent="0" algn="ctr" defTabSz="457200" rtl="0" eaLnBrk="1" latinLnBrk="0" hangingPunct="1">
                  <a:spcBef>
                    <a:spcPct val="20000"/>
                  </a:spcBef>
                  <a:buFont typeface="Arial"/>
                  <a:buNone/>
                  <a:defRPr sz="3200" kern="1200">
                    <a:solidFill>
                      <a:schemeClr val="tx1">
                        <a:tint val="75000"/>
                      </a:schemeClr>
                    </a:solidFill>
                    <a:latin typeface="+mn-lt"/>
                    <a:ea typeface="+mn-ea"/>
                    <a:cs typeface="+mn-cs"/>
                  </a:defRPr>
                </a:lvl1pPr>
                <a:lvl2pPr marL="457200" indent="0" algn="ctr" defTabSz="457200" rtl="0" eaLnBrk="1" latinLnBrk="0" hangingPunct="1">
                  <a:spcBef>
                    <a:spcPct val="20000"/>
                  </a:spcBef>
                  <a:buFont typeface="Arial"/>
                  <a:buNone/>
                  <a:defRPr sz="2800" kern="1200">
                    <a:solidFill>
                      <a:schemeClr val="tx1">
                        <a:tint val="75000"/>
                      </a:schemeClr>
                    </a:solidFill>
                    <a:latin typeface="+mn-lt"/>
                    <a:ea typeface="+mn-ea"/>
                    <a:cs typeface="+mn-cs"/>
                  </a:defRPr>
                </a:lvl2pPr>
                <a:lvl3pPr marL="914400" indent="0" algn="ctr" defTabSz="457200" rtl="0" eaLnBrk="1" latinLnBrk="0" hangingPunct="1">
                  <a:spcBef>
                    <a:spcPct val="20000"/>
                  </a:spcBef>
                  <a:buFont typeface="Arial"/>
                  <a:buNone/>
                  <a:defRPr sz="2400" kern="1200">
                    <a:solidFill>
                      <a:schemeClr val="tx1">
                        <a:tint val="75000"/>
                      </a:schemeClr>
                    </a:solidFill>
                    <a:latin typeface="+mn-lt"/>
                    <a:ea typeface="+mn-ea"/>
                    <a:cs typeface="+mn-cs"/>
                  </a:defRPr>
                </a:lvl3pPr>
                <a:lvl4pPr marL="1371600" indent="0" algn="ctr" defTabSz="457200" rtl="0" eaLnBrk="1" latinLnBrk="0" hangingPunct="1">
                  <a:spcBef>
                    <a:spcPct val="20000"/>
                  </a:spcBef>
                  <a:buFont typeface="Arial"/>
                  <a:buNone/>
                  <a:defRPr sz="2000" kern="1200">
                    <a:solidFill>
                      <a:schemeClr val="tx1">
                        <a:tint val="75000"/>
                      </a:schemeClr>
                    </a:solidFill>
                    <a:latin typeface="+mn-lt"/>
                    <a:ea typeface="+mn-ea"/>
                    <a:cs typeface="+mn-cs"/>
                  </a:defRPr>
                </a:lvl4pPr>
                <a:lvl5pPr marL="1828800" indent="0" algn="ctr" defTabSz="457200" rtl="0" eaLnBrk="1" latinLnBrk="0" hangingPunct="1">
                  <a:spcBef>
                    <a:spcPct val="20000"/>
                  </a:spcBef>
                  <a:buFont typeface="Arial"/>
                  <a:buNone/>
                  <a:defRPr sz="2000" kern="1200">
                    <a:solidFill>
                      <a:schemeClr val="tx1">
                        <a:tint val="75000"/>
                      </a:schemeClr>
                    </a:solidFill>
                    <a:latin typeface="+mn-lt"/>
                    <a:ea typeface="+mn-ea"/>
                    <a:cs typeface="+mn-cs"/>
                  </a:defRPr>
                </a:lvl5pPr>
                <a:lvl6pPr marL="2286000" indent="0" algn="ctr" defTabSz="457200" rtl="0" eaLnBrk="1" latinLnBrk="0" hangingPunct="1">
                  <a:spcBef>
                    <a:spcPct val="20000"/>
                  </a:spcBef>
                  <a:buFont typeface="Arial"/>
                  <a:buNone/>
                  <a:defRPr sz="2000" kern="1200">
                    <a:solidFill>
                      <a:schemeClr val="tx1">
                        <a:tint val="75000"/>
                      </a:schemeClr>
                    </a:solidFill>
                    <a:latin typeface="+mn-lt"/>
                    <a:ea typeface="+mn-ea"/>
                    <a:cs typeface="+mn-cs"/>
                  </a:defRPr>
                </a:lvl6pPr>
                <a:lvl7pPr marL="2743200" indent="0" algn="ctr" defTabSz="457200" rtl="0" eaLnBrk="1" latinLnBrk="0" hangingPunct="1">
                  <a:spcBef>
                    <a:spcPct val="20000"/>
                  </a:spcBef>
                  <a:buFont typeface="Arial"/>
                  <a:buNone/>
                  <a:defRPr sz="2000" kern="1200">
                    <a:solidFill>
                      <a:schemeClr val="tx1">
                        <a:tint val="75000"/>
                      </a:schemeClr>
                    </a:solidFill>
                    <a:latin typeface="+mn-lt"/>
                    <a:ea typeface="+mn-ea"/>
                    <a:cs typeface="+mn-cs"/>
                  </a:defRPr>
                </a:lvl7pPr>
                <a:lvl8pPr marL="3200400" indent="0" algn="ctr" defTabSz="457200" rtl="0" eaLnBrk="1" latinLnBrk="0" hangingPunct="1">
                  <a:spcBef>
                    <a:spcPct val="20000"/>
                  </a:spcBef>
                  <a:buFont typeface="Arial"/>
                  <a:buNone/>
                  <a:defRPr sz="2000" kern="1200">
                    <a:solidFill>
                      <a:schemeClr val="tx1">
                        <a:tint val="75000"/>
                      </a:schemeClr>
                    </a:solidFill>
                    <a:latin typeface="+mn-lt"/>
                    <a:ea typeface="+mn-ea"/>
                    <a:cs typeface="+mn-cs"/>
                  </a:defRPr>
                </a:lvl8pPr>
                <a:lvl9pPr marL="3657600" indent="0" algn="ctr" defTabSz="457200" rtl="0" eaLnBrk="1" latinLnBrk="0" hangingPunct="1">
                  <a:spcBef>
                    <a:spcPct val="20000"/>
                  </a:spcBef>
                  <a:buFont typeface="Arial"/>
                  <a:buNone/>
                  <a:defRPr sz="2000" kern="1200">
                    <a:solidFill>
                      <a:schemeClr val="tx1">
                        <a:tint val="75000"/>
                      </a:schemeClr>
                    </a:solidFill>
                    <a:latin typeface="+mn-lt"/>
                    <a:ea typeface="+mn-ea"/>
                    <a:cs typeface="+mn-cs"/>
                  </a:defRPr>
                </a:lvl9pPr>
              </a:lstStyle>
              <a:p>
                <a:pPr>
                  <a:spcAft>
                    <a:spcPts val="1200"/>
                  </a:spcAft>
                </a:pPr>
                <a:r>
                  <a:rPr lang="en-US" sz="5000" dirty="0" smtClean="0">
                    <a:solidFill>
                      <a:schemeClr val="bg1"/>
                    </a:solidFill>
                    <a:latin typeface="Avenir Book"/>
                    <a:cs typeface="Avenir Book"/>
                  </a:rPr>
                  <a:t>1</a:t>
                </a:r>
              </a:p>
            </p:txBody>
          </p:sp>
        </p:grpSp>
        <p:sp>
          <p:nvSpPr>
            <p:cNvPr id="23" name="Subtitle 2"/>
            <p:cNvSpPr txBox="1">
              <a:spLocks/>
            </p:cNvSpPr>
            <p:nvPr/>
          </p:nvSpPr>
          <p:spPr>
            <a:xfrm>
              <a:off x="4008871" y="1640250"/>
              <a:ext cx="4625065" cy="1420449"/>
            </a:xfrm>
            <a:prstGeom prst="rect">
              <a:avLst/>
            </a:prstGeom>
          </p:spPr>
          <p:txBody>
            <a:bodyPr vert="horz" lIns="91440" tIns="45720" rIns="91440" bIns="45720" rtlCol="0">
              <a:noAutofit/>
            </a:bodyPr>
            <a:lstStyle>
              <a:lvl1pPr marL="0" indent="0" algn="ctr" defTabSz="457200" rtl="0" eaLnBrk="1" latinLnBrk="0" hangingPunct="1"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457200" indent="0" algn="ctr" defTabSz="457200" rtl="0" eaLnBrk="1" latinLnBrk="0" hangingPunct="1">
                <a:spcBef>
                  <a:spcPct val="20000"/>
                </a:spcBef>
                <a:buFont typeface="Arial"/>
                <a:buNone/>
                <a:defRPr sz="2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2pPr>
              <a:lvl3pPr marL="914400" indent="0" algn="ctr" defTabSz="457200" rtl="0" eaLnBrk="1" latinLnBrk="0" hangingPunct="1">
                <a:spcBef>
                  <a:spcPct val="20000"/>
                </a:spcBef>
                <a:buFont typeface="Arial"/>
                <a:buNone/>
                <a:defRPr sz="24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3pPr>
              <a:lvl4pPr marL="1371600" indent="0" algn="ctr" defTabSz="457200" rtl="0" eaLnBrk="1" latinLnBrk="0" hangingPunct="1">
                <a:spcBef>
                  <a:spcPct val="20000"/>
                </a:spcBef>
                <a:buFont typeface="Arial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4pPr>
              <a:lvl5pPr marL="1828800" indent="0" algn="ctr" defTabSz="457200" rtl="0" eaLnBrk="1" latinLnBrk="0" hangingPunct="1">
                <a:spcBef>
                  <a:spcPct val="20000"/>
                </a:spcBef>
                <a:buFont typeface="Arial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5pPr>
              <a:lvl6pPr marL="2286000" indent="0" algn="ctr" defTabSz="457200" rtl="0" eaLnBrk="1" latinLnBrk="0" hangingPunct="1">
                <a:spcBef>
                  <a:spcPct val="20000"/>
                </a:spcBef>
                <a:buFont typeface="Arial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6pPr>
              <a:lvl7pPr marL="2743200" indent="0" algn="ctr" defTabSz="457200" rtl="0" eaLnBrk="1" latinLnBrk="0" hangingPunct="1">
                <a:spcBef>
                  <a:spcPct val="20000"/>
                </a:spcBef>
                <a:buFont typeface="Arial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7pPr>
              <a:lvl8pPr marL="3200400" indent="0" algn="ctr" defTabSz="457200" rtl="0" eaLnBrk="1" latinLnBrk="0" hangingPunct="1">
                <a:spcBef>
                  <a:spcPct val="20000"/>
                </a:spcBef>
                <a:buFont typeface="Arial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8pPr>
              <a:lvl9pPr marL="3657600" indent="0" algn="ctr" defTabSz="457200" rtl="0" eaLnBrk="1" latinLnBrk="0" hangingPunct="1">
                <a:spcBef>
                  <a:spcPct val="20000"/>
                </a:spcBef>
                <a:buFont typeface="Arial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l">
                <a:buSzPct val="25000"/>
              </a:pPr>
              <a:r>
                <a:rPr lang="en-US" sz="2200" b="1" dirty="0" smtClean="0">
                  <a:solidFill>
                    <a:schemeClr val="bg1"/>
                  </a:solidFill>
                  <a:latin typeface="Candara"/>
                  <a:cs typeface="Candara"/>
                </a:rPr>
                <a:t>Habitat Loss</a:t>
              </a:r>
            </a:p>
            <a:p>
              <a:pPr algn="l">
                <a:spcAft>
                  <a:spcPts val="1200"/>
                </a:spcAft>
                <a:buSzPct val="25000"/>
              </a:pPr>
              <a:r>
                <a:rPr lang="en-US" sz="2000" dirty="0" smtClean="0">
                  <a:solidFill>
                    <a:schemeClr val="bg1"/>
                  </a:solidFill>
                  <a:latin typeface="Candara"/>
                  <a:cs typeface="Candara"/>
                </a:rPr>
                <a:t>Turf</a:t>
              </a:r>
              <a:r>
                <a:rPr lang="en-US" sz="2000" dirty="0">
                  <a:solidFill>
                    <a:schemeClr val="bg1"/>
                  </a:solidFill>
                  <a:latin typeface="Candara"/>
                  <a:cs typeface="Candara"/>
                </a:rPr>
                <a:t>-grass lawns have little or no value for </a:t>
              </a:r>
              <a:r>
                <a:rPr lang="en-US" sz="2000" dirty="0" smtClean="0">
                  <a:solidFill>
                    <a:schemeClr val="bg1"/>
                  </a:solidFill>
                  <a:latin typeface="Candara"/>
                  <a:cs typeface="Candara"/>
                </a:rPr>
                <a:t>wildlife. Lawns don’t provide enough food or shelter for most animals.  </a:t>
              </a:r>
              <a:endParaRPr lang="en-US" sz="2000" dirty="0">
                <a:solidFill>
                  <a:schemeClr val="bg1"/>
                </a:solidFill>
                <a:latin typeface="Candara"/>
                <a:cs typeface="Candara"/>
              </a:endParaRPr>
            </a:p>
          </p:txBody>
        </p:sp>
      </p:grp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86419" y="1589450"/>
            <a:ext cx="2130389" cy="142044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7" name="Picture 6" descr="4987317680_be745ddf03_o.jpg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0729" b="370"/>
          <a:stretch/>
        </p:blipFill>
        <p:spPr>
          <a:xfrm>
            <a:off x="486419" y="3293619"/>
            <a:ext cx="2130389" cy="1420449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10" name="Picture 9"/>
          <p:cNvPicPr>
            <a:picLocks noChangeAspect="1"/>
          </p:cNvPicPr>
          <p:nvPr/>
        </p:nvPicPr>
        <p:blipFill rotWithShape="1">
          <a:blip r:embed="rId4"/>
          <a:srcRect b="8802"/>
          <a:stretch/>
        </p:blipFill>
        <p:spPr>
          <a:xfrm>
            <a:off x="486420" y="4997788"/>
            <a:ext cx="2130388" cy="142383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84061362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ubtitle 2"/>
          <p:cNvSpPr txBox="1">
            <a:spLocks/>
          </p:cNvSpPr>
          <p:nvPr/>
        </p:nvSpPr>
        <p:spPr>
          <a:xfrm>
            <a:off x="598210" y="2876054"/>
            <a:ext cx="8196068" cy="315603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endParaRPr lang="en-US" dirty="0">
              <a:solidFill>
                <a:schemeClr val="bg1"/>
              </a:solidFill>
              <a:latin typeface="Candara"/>
              <a:cs typeface="Candara"/>
            </a:endParaRPr>
          </a:p>
        </p:txBody>
      </p:sp>
      <p:sp>
        <p:nvSpPr>
          <p:cNvPr id="9" name="Subtitle 2"/>
          <p:cNvSpPr txBox="1">
            <a:spLocks/>
          </p:cNvSpPr>
          <p:nvPr/>
        </p:nvSpPr>
        <p:spPr>
          <a:xfrm>
            <a:off x="2559981" y="1172638"/>
            <a:ext cx="6404887" cy="1127302"/>
          </a:xfrm>
          <a:prstGeom prst="rect">
            <a:avLst/>
          </a:prstGeom>
          <a:noFill/>
        </p:spPr>
        <p:txBody>
          <a:bodyPr vert="horz" lIns="91440" tIns="45720" rIns="91440" bIns="45720" rtlCol="0">
            <a:noAutofit/>
          </a:bodyPr>
          <a:lstStyle>
            <a:lvl1pPr marL="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spcAft>
                <a:spcPts val="1200"/>
              </a:spcAft>
            </a:pPr>
            <a:r>
              <a:rPr lang="en-US" sz="5000" b="1" dirty="0" smtClean="0">
                <a:solidFill>
                  <a:schemeClr val="bg1"/>
                </a:solidFill>
              </a:rPr>
              <a:t>Add native plants</a:t>
            </a:r>
            <a:endParaRPr lang="en-US" sz="5000" b="1" dirty="0">
              <a:solidFill>
                <a:schemeClr val="bg1"/>
              </a:solidFill>
              <a:latin typeface="Candara"/>
              <a:cs typeface="Candara"/>
            </a:endParaRPr>
          </a:p>
        </p:txBody>
      </p:sp>
      <p:sp>
        <p:nvSpPr>
          <p:cNvPr id="7" name="Oval 6"/>
          <p:cNvSpPr/>
          <p:nvPr/>
        </p:nvSpPr>
        <p:spPr>
          <a:xfrm>
            <a:off x="645295" y="615757"/>
            <a:ext cx="1591892" cy="1553151"/>
          </a:xfrm>
          <a:prstGeom prst="ellipse">
            <a:avLst/>
          </a:prstGeom>
          <a:noFill/>
          <a:ln w="95250" cmpd="sng"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ln w="76200" cmpd="sng">
                <a:solidFill>
                  <a:srgbClr val="000000"/>
                </a:solidFill>
              </a:ln>
            </a:endParaRPr>
          </a:p>
        </p:txBody>
      </p:sp>
      <p:sp>
        <p:nvSpPr>
          <p:cNvPr id="14" name="Subtitle 2"/>
          <p:cNvSpPr txBox="1">
            <a:spLocks/>
          </p:cNvSpPr>
          <p:nvPr/>
        </p:nvSpPr>
        <p:spPr>
          <a:xfrm>
            <a:off x="824427" y="557631"/>
            <a:ext cx="1213568" cy="1320266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>
            <a:noAutofit/>
          </a:bodyPr>
          <a:lstStyle>
            <a:lvl1pPr marL="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Aft>
                <a:spcPts val="1200"/>
              </a:spcAft>
            </a:pPr>
            <a:r>
              <a:rPr lang="en-US" sz="9600" dirty="0" smtClean="0">
                <a:solidFill>
                  <a:schemeClr val="bg1"/>
                </a:solidFill>
                <a:latin typeface="Avenir Book"/>
                <a:cs typeface="Avenir Book"/>
              </a:rPr>
              <a:t>1</a:t>
            </a:r>
          </a:p>
        </p:txBody>
      </p:sp>
      <p:sp>
        <p:nvSpPr>
          <p:cNvPr id="15" name="Rectangle 14"/>
          <p:cNvSpPr/>
          <p:nvPr/>
        </p:nvSpPr>
        <p:spPr>
          <a:xfrm>
            <a:off x="4007250" y="2495187"/>
            <a:ext cx="4626686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Aft>
                <a:spcPts val="1200"/>
              </a:spcAft>
            </a:pPr>
            <a:r>
              <a:rPr lang="en-US" sz="2200" b="1" dirty="0" smtClean="0">
                <a:solidFill>
                  <a:schemeClr val="bg1"/>
                </a:solidFill>
                <a:latin typeface="Candara"/>
                <a:cs typeface="Candara"/>
              </a:rPr>
              <a:t>Use native plants to create rich habitat </a:t>
            </a:r>
            <a:r>
              <a:rPr lang="en-US" sz="2200" b="1" dirty="0">
                <a:solidFill>
                  <a:schemeClr val="bg1"/>
                </a:solidFill>
                <a:latin typeface="Candara"/>
                <a:cs typeface="Candara"/>
              </a:rPr>
              <a:t>for </a:t>
            </a:r>
            <a:r>
              <a:rPr lang="en-US" sz="2200" b="1" dirty="0" smtClean="0">
                <a:solidFill>
                  <a:schemeClr val="bg1"/>
                </a:solidFill>
                <a:latin typeface="Candara"/>
                <a:cs typeface="Candara"/>
              </a:rPr>
              <a:t>wildlife, </a:t>
            </a:r>
            <a:r>
              <a:rPr lang="en-US" sz="2200" b="1" dirty="0">
                <a:solidFill>
                  <a:schemeClr val="bg1"/>
                </a:solidFill>
                <a:latin typeface="Candara"/>
                <a:cs typeface="Candara"/>
              </a:rPr>
              <a:t>while reducing the need to water and </a:t>
            </a:r>
            <a:r>
              <a:rPr lang="en-US" sz="2200" b="1" dirty="0" smtClean="0">
                <a:solidFill>
                  <a:schemeClr val="bg1"/>
                </a:solidFill>
                <a:latin typeface="Candara"/>
                <a:cs typeface="Candara"/>
              </a:rPr>
              <a:t>mow.</a:t>
            </a:r>
            <a:endParaRPr lang="en-US" sz="800" b="1" dirty="0" smtClean="0">
              <a:solidFill>
                <a:schemeClr val="bg1"/>
              </a:solidFill>
              <a:latin typeface="Candara"/>
              <a:cs typeface="Candara"/>
            </a:endParaRPr>
          </a:p>
          <a:p>
            <a:pPr marL="342900" indent="-342900">
              <a:spcBef>
                <a:spcPts val="600"/>
              </a:spcBef>
              <a:spcAft>
                <a:spcPts val="1800"/>
              </a:spcAft>
              <a:buFont typeface="Wingdings" charset="2"/>
              <a:buChar char="Ø"/>
            </a:pPr>
            <a:r>
              <a:rPr lang="en-US" sz="2000" dirty="0" smtClean="0">
                <a:solidFill>
                  <a:schemeClr val="bg1"/>
                </a:solidFill>
                <a:latin typeface="Candara"/>
                <a:cs typeface="Candara"/>
              </a:rPr>
              <a:t>Convert some of your existing lawn into a native garden. Include native trees, shrubs, wildflowers, and ground covers.</a:t>
            </a:r>
          </a:p>
          <a:p>
            <a:pPr marL="342900" indent="-342900">
              <a:spcAft>
                <a:spcPts val="1800"/>
              </a:spcAft>
              <a:buFont typeface="Wingdings" charset="2"/>
              <a:buChar char="Ø"/>
            </a:pPr>
            <a:r>
              <a:rPr lang="en-US" sz="2000" dirty="0" smtClean="0">
                <a:solidFill>
                  <a:schemeClr val="bg1"/>
                </a:solidFill>
                <a:latin typeface="Candara"/>
                <a:cs typeface="Candara"/>
              </a:rPr>
              <a:t>Replace existing grass with native, drought-tolerant grasses.</a:t>
            </a:r>
            <a:endParaRPr lang="en-US" sz="2000" dirty="0">
              <a:solidFill>
                <a:schemeClr val="bg1"/>
              </a:solidFill>
              <a:latin typeface="Candara"/>
              <a:cs typeface="Candara"/>
            </a:endParaRPr>
          </a:p>
        </p:txBody>
      </p:sp>
      <p:sp>
        <p:nvSpPr>
          <p:cNvPr id="18" name="Subtitle 2"/>
          <p:cNvSpPr txBox="1">
            <a:spLocks/>
          </p:cNvSpPr>
          <p:nvPr/>
        </p:nvSpPr>
        <p:spPr>
          <a:xfrm>
            <a:off x="2559981" y="533217"/>
            <a:ext cx="6136755" cy="65746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mtClean="0">
                <a:solidFill>
                  <a:srgbClr val="FFFFFF"/>
                </a:solidFill>
                <a:latin typeface="Candara"/>
                <a:cs typeface="Candara"/>
              </a:rPr>
              <a:t>What Can You Do about It?</a:t>
            </a:r>
            <a:endParaRPr lang="en-US" dirty="0">
              <a:solidFill>
                <a:srgbClr val="FFFFFF"/>
              </a:solidFill>
              <a:latin typeface="Candara"/>
              <a:cs typeface="Candara"/>
            </a:endParaRPr>
          </a:p>
        </p:txBody>
      </p:sp>
      <p:cxnSp>
        <p:nvCxnSpPr>
          <p:cNvPr id="19" name="Straight Connector 18"/>
          <p:cNvCxnSpPr/>
          <p:nvPr/>
        </p:nvCxnSpPr>
        <p:spPr>
          <a:xfrm>
            <a:off x="2559981" y="1172638"/>
            <a:ext cx="6073955" cy="0"/>
          </a:xfrm>
          <a:prstGeom prst="line">
            <a:avLst/>
          </a:prstGeom>
          <a:ln>
            <a:solidFill>
              <a:srgbClr val="FFFFFF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l="7639" r="40278"/>
          <a:stretch/>
        </p:blipFill>
        <p:spPr>
          <a:xfrm>
            <a:off x="900235" y="2634887"/>
            <a:ext cx="2673904" cy="342259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84501310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ubtitle 2"/>
          <p:cNvSpPr txBox="1">
            <a:spLocks/>
          </p:cNvSpPr>
          <p:nvPr/>
        </p:nvSpPr>
        <p:spPr>
          <a:xfrm>
            <a:off x="598210" y="2876054"/>
            <a:ext cx="8196068" cy="315603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endParaRPr lang="en-US" dirty="0">
              <a:solidFill>
                <a:schemeClr val="bg1"/>
              </a:solidFill>
              <a:latin typeface="Candara"/>
              <a:cs typeface="Candara"/>
            </a:endParaRPr>
          </a:p>
        </p:txBody>
      </p:sp>
      <p:sp>
        <p:nvSpPr>
          <p:cNvPr id="15" name="Rectangle 14"/>
          <p:cNvSpPr/>
          <p:nvPr/>
        </p:nvSpPr>
        <p:spPr>
          <a:xfrm>
            <a:off x="3911572" y="2615764"/>
            <a:ext cx="4722364" cy="34163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spcAft>
                <a:spcPts val="2400"/>
              </a:spcAft>
              <a:buFont typeface="Wingdings" charset="2"/>
              <a:buChar char="Ø"/>
            </a:pPr>
            <a:r>
              <a:rPr lang="en-US" sz="2200" b="1" dirty="0" smtClean="0">
                <a:solidFill>
                  <a:schemeClr val="bg1"/>
                </a:solidFill>
                <a:latin typeface="Candara"/>
                <a:cs typeface="Candara"/>
              </a:rPr>
              <a:t>Water less. If your grass springs back when stepped on, it doesn’t need watering.</a:t>
            </a:r>
          </a:p>
          <a:p>
            <a:pPr marL="342900" indent="-342900">
              <a:spcAft>
                <a:spcPts val="2400"/>
              </a:spcAft>
              <a:buFont typeface="Wingdings" charset="2"/>
              <a:buChar char="Ø"/>
            </a:pPr>
            <a:r>
              <a:rPr lang="en-US" sz="2200" b="1" dirty="0" smtClean="0">
                <a:solidFill>
                  <a:schemeClr val="bg1"/>
                </a:solidFill>
                <a:latin typeface="Candara"/>
                <a:cs typeface="Candara"/>
              </a:rPr>
              <a:t>Water in the early morning </a:t>
            </a:r>
            <a:br>
              <a:rPr lang="en-US" sz="2200" b="1" dirty="0" smtClean="0">
                <a:solidFill>
                  <a:schemeClr val="bg1"/>
                </a:solidFill>
                <a:latin typeface="Candara"/>
                <a:cs typeface="Candara"/>
              </a:rPr>
            </a:br>
            <a:r>
              <a:rPr lang="en-US" sz="2200" b="1" dirty="0" smtClean="0">
                <a:solidFill>
                  <a:schemeClr val="bg1"/>
                </a:solidFill>
                <a:latin typeface="Candara"/>
                <a:cs typeface="Candara"/>
              </a:rPr>
              <a:t>so less of it evaporates.</a:t>
            </a:r>
          </a:p>
          <a:p>
            <a:pPr marL="342900" indent="-342900">
              <a:spcAft>
                <a:spcPts val="2400"/>
              </a:spcAft>
              <a:buFont typeface="Wingdings" charset="2"/>
              <a:buChar char="Ø"/>
            </a:pPr>
            <a:r>
              <a:rPr lang="en-US" sz="2200" b="1" dirty="0" smtClean="0">
                <a:solidFill>
                  <a:schemeClr val="bg1"/>
                </a:solidFill>
                <a:latin typeface="Candara"/>
                <a:cs typeface="Candara"/>
              </a:rPr>
              <a:t>Set up rain barrel(s) to collect water from your roof. Use it to water your lawn!</a:t>
            </a:r>
          </a:p>
        </p:txBody>
      </p:sp>
      <p:sp>
        <p:nvSpPr>
          <p:cNvPr id="10" name="Oval 9"/>
          <p:cNvSpPr/>
          <p:nvPr/>
        </p:nvSpPr>
        <p:spPr>
          <a:xfrm>
            <a:off x="645295" y="615757"/>
            <a:ext cx="1591892" cy="1553151"/>
          </a:xfrm>
          <a:prstGeom prst="ellipse">
            <a:avLst/>
          </a:prstGeom>
          <a:noFill/>
          <a:ln w="95250" cmpd="sng"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ln w="76200" cmpd="sng">
                <a:solidFill>
                  <a:srgbClr val="000000"/>
                </a:solidFill>
              </a:ln>
            </a:endParaRPr>
          </a:p>
        </p:txBody>
      </p:sp>
      <p:sp>
        <p:nvSpPr>
          <p:cNvPr id="11" name="Subtitle 2"/>
          <p:cNvSpPr txBox="1">
            <a:spLocks/>
          </p:cNvSpPr>
          <p:nvPr/>
        </p:nvSpPr>
        <p:spPr>
          <a:xfrm>
            <a:off x="824427" y="557631"/>
            <a:ext cx="1213568" cy="1320266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>
            <a:noAutofit/>
          </a:bodyPr>
          <a:lstStyle>
            <a:lvl1pPr marL="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Aft>
                <a:spcPts val="1200"/>
              </a:spcAft>
            </a:pPr>
            <a:r>
              <a:rPr lang="en-US" sz="9600" dirty="0">
                <a:solidFill>
                  <a:schemeClr val="bg1"/>
                </a:solidFill>
                <a:latin typeface="Avenir Book"/>
                <a:cs typeface="Avenir Book"/>
              </a:rPr>
              <a:t>2</a:t>
            </a:r>
            <a:endParaRPr lang="en-US" sz="9600" dirty="0" smtClean="0">
              <a:solidFill>
                <a:schemeClr val="bg1"/>
              </a:solidFill>
              <a:latin typeface="Avenir Book"/>
              <a:cs typeface="Avenir Book"/>
            </a:endParaRPr>
          </a:p>
        </p:txBody>
      </p:sp>
      <p:sp>
        <p:nvSpPr>
          <p:cNvPr id="13" name="Subtitle 2"/>
          <p:cNvSpPr txBox="1">
            <a:spLocks/>
          </p:cNvSpPr>
          <p:nvPr/>
        </p:nvSpPr>
        <p:spPr>
          <a:xfrm>
            <a:off x="2559981" y="1172638"/>
            <a:ext cx="6404887" cy="1127302"/>
          </a:xfrm>
          <a:prstGeom prst="rect">
            <a:avLst/>
          </a:prstGeom>
          <a:noFill/>
        </p:spPr>
        <p:txBody>
          <a:bodyPr vert="horz" lIns="91440" tIns="45720" rIns="91440" bIns="45720" rtlCol="0">
            <a:noAutofit/>
          </a:bodyPr>
          <a:lstStyle>
            <a:lvl1pPr marL="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spcAft>
                <a:spcPts val="1200"/>
              </a:spcAft>
            </a:pPr>
            <a:r>
              <a:rPr lang="en-US" sz="5000" b="1" dirty="0" smtClean="0">
                <a:solidFill>
                  <a:schemeClr val="bg1"/>
                </a:solidFill>
                <a:latin typeface="Candara"/>
                <a:cs typeface="Candara"/>
              </a:rPr>
              <a:t>Use water wisely</a:t>
            </a:r>
            <a:endParaRPr lang="en-US" sz="5000" b="1" dirty="0">
              <a:solidFill>
                <a:schemeClr val="bg1"/>
              </a:solidFill>
              <a:latin typeface="Candara"/>
              <a:cs typeface="Candara"/>
            </a:endParaRPr>
          </a:p>
        </p:txBody>
      </p:sp>
      <p:sp>
        <p:nvSpPr>
          <p:cNvPr id="16" name="Subtitle 2"/>
          <p:cNvSpPr txBox="1">
            <a:spLocks/>
          </p:cNvSpPr>
          <p:nvPr/>
        </p:nvSpPr>
        <p:spPr>
          <a:xfrm>
            <a:off x="2559981" y="533217"/>
            <a:ext cx="6136755" cy="65746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mtClean="0">
                <a:solidFill>
                  <a:srgbClr val="FFFFFF"/>
                </a:solidFill>
                <a:latin typeface="Candara"/>
                <a:cs typeface="Candara"/>
              </a:rPr>
              <a:t>What Can You Do about It?</a:t>
            </a:r>
            <a:endParaRPr lang="en-US" dirty="0">
              <a:solidFill>
                <a:srgbClr val="FFFFFF"/>
              </a:solidFill>
              <a:latin typeface="Candara"/>
              <a:cs typeface="Candara"/>
            </a:endParaRPr>
          </a:p>
        </p:txBody>
      </p:sp>
      <p:cxnSp>
        <p:nvCxnSpPr>
          <p:cNvPr id="17" name="Straight Connector 16"/>
          <p:cNvCxnSpPr/>
          <p:nvPr/>
        </p:nvCxnSpPr>
        <p:spPr>
          <a:xfrm>
            <a:off x="2559981" y="1172638"/>
            <a:ext cx="6073955" cy="0"/>
          </a:xfrm>
          <a:prstGeom prst="line">
            <a:avLst/>
          </a:prstGeom>
          <a:ln>
            <a:solidFill>
              <a:srgbClr val="FFFFFF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04901" y="2679699"/>
            <a:ext cx="2412884" cy="3619325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410082719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Rectangle 14"/>
          <p:cNvSpPr/>
          <p:nvPr/>
        </p:nvSpPr>
        <p:spPr>
          <a:xfrm>
            <a:off x="3455100" y="2555700"/>
            <a:ext cx="5015800" cy="375487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spcAft>
                <a:spcPts val="2400"/>
              </a:spcAft>
              <a:buFont typeface="Wingdings" charset="2"/>
              <a:buChar char="Ø"/>
            </a:pPr>
            <a:r>
              <a:rPr lang="en-US" sz="2200" b="1" dirty="0" smtClean="0">
                <a:solidFill>
                  <a:srgbClr val="FFFFFF"/>
                </a:solidFill>
                <a:latin typeface="Candara"/>
                <a:cs typeface="Candara"/>
              </a:rPr>
              <a:t>Refrain from using chemical fertilizers, herbicides, and pesticides. Look into natural alternatives!</a:t>
            </a:r>
          </a:p>
          <a:p>
            <a:pPr marL="342900" indent="-342900">
              <a:spcAft>
                <a:spcPts val="2400"/>
              </a:spcAft>
              <a:buFont typeface="Wingdings" charset="2"/>
              <a:buChar char="Ø"/>
            </a:pPr>
            <a:r>
              <a:rPr lang="en-US" sz="2200" b="1" dirty="0" smtClean="0">
                <a:solidFill>
                  <a:srgbClr val="FFFFFF"/>
                </a:solidFill>
                <a:latin typeface="Candara"/>
                <a:cs typeface="Candara"/>
              </a:rPr>
              <a:t>Leave lawn clippings and leaves instead of sending them to a landfill.</a:t>
            </a:r>
          </a:p>
          <a:p>
            <a:pPr marL="342900" indent="-342900">
              <a:spcAft>
                <a:spcPts val="2400"/>
              </a:spcAft>
              <a:buFont typeface="Wingdings" charset="2"/>
              <a:buChar char="Ø"/>
            </a:pPr>
            <a:r>
              <a:rPr lang="en-US" sz="2200" b="1" dirty="0">
                <a:solidFill>
                  <a:srgbClr val="FFFFFF"/>
                </a:solidFill>
                <a:latin typeface="Candara"/>
                <a:cs typeface="Candara"/>
              </a:rPr>
              <a:t>If you use a gas mower, mow less frequently. Switch to an electric mower </a:t>
            </a:r>
            <a:r>
              <a:rPr lang="en-US" sz="2200" b="1" dirty="0" smtClean="0">
                <a:solidFill>
                  <a:srgbClr val="FFFFFF"/>
                </a:solidFill>
                <a:latin typeface="Candara"/>
                <a:cs typeface="Candara"/>
              </a:rPr>
              <a:t>or even a </a:t>
            </a:r>
            <a:r>
              <a:rPr lang="en-US" sz="2200" b="1" dirty="0">
                <a:solidFill>
                  <a:srgbClr val="FFFFFF"/>
                </a:solidFill>
                <a:latin typeface="Candara"/>
                <a:cs typeface="Candara"/>
              </a:rPr>
              <a:t>push (reel) mower if you can. </a:t>
            </a:r>
          </a:p>
        </p:txBody>
      </p:sp>
      <p:sp>
        <p:nvSpPr>
          <p:cNvPr id="18" name="Subtitle 2"/>
          <p:cNvSpPr txBox="1">
            <a:spLocks/>
          </p:cNvSpPr>
          <p:nvPr/>
        </p:nvSpPr>
        <p:spPr>
          <a:xfrm>
            <a:off x="2559981" y="1172637"/>
            <a:ext cx="6073955" cy="996271"/>
          </a:xfrm>
          <a:prstGeom prst="rect">
            <a:avLst/>
          </a:prstGeom>
          <a:noFill/>
        </p:spPr>
        <p:txBody>
          <a:bodyPr vert="horz" lIns="91440" tIns="45720" rIns="91440" bIns="45720" rtlCol="0">
            <a:noAutofit/>
          </a:bodyPr>
          <a:lstStyle>
            <a:lvl1pPr marL="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spcAft>
                <a:spcPts val="1200"/>
              </a:spcAft>
            </a:pPr>
            <a:r>
              <a:rPr lang="en-US" sz="5000" b="1" dirty="0" smtClean="0">
                <a:solidFill>
                  <a:schemeClr val="bg1"/>
                </a:solidFill>
                <a:latin typeface="Candara"/>
                <a:cs typeface="Candara"/>
              </a:rPr>
              <a:t>Reduce pollutants</a:t>
            </a:r>
            <a:endParaRPr lang="en-US" sz="5000" b="1" dirty="0">
              <a:solidFill>
                <a:schemeClr val="bg1"/>
              </a:solidFill>
              <a:latin typeface="Candara"/>
              <a:cs typeface="Candara"/>
            </a:endParaRPr>
          </a:p>
        </p:txBody>
      </p:sp>
      <p:sp>
        <p:nvSpPr>
          <p:cNvPr id="19" name="Subtitle 2"/>
          <p:cNvSpPr txBox="1">
            <a:spLocks/>
          </p:cNvSpPr>
          <p:nvPr/>
        </p:nvSpPr>
        <p:spPr>
          <a:xfrm>
            <a:off x="2559981" y="533217"/>
            <a:ext cx="6136755" cy="65746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smtClean="0">
                <a:solidFill>
                  <a:srgbClr val="FFFFFF"/>
                </a:solidFill>
                <a:latin typeface="Candara"/>
                <a:cs typeface="Candara"/>
              </a:rPr>
              <a:t>What Can You Do about It?</a:t>
            </a:r>
            <a:endParaRPr lang="en-US" dirty="0">
              <a:solidFill>
                <a:srgbClr val="FFFFFF"/>
              </a:solidFill>
              <a:latin typeface="Candara"/>
              <a:cs typeface="Candara"/>
            </a:endParaRPr>
          </a:p>
        </p:txBody>
      </p:sp>
      <p:cxnSp>
        <p:nvCxnSpPr>
          <p:cNvPr id="20" name="Straight Connector 19"/>
          <p:cNvCxnSpPr/>
          <p:nvPr/>
        </p:nvCxnSpPr>
        <p:spPr>
          <a:xfrm>
            <a:off x="2559981" y="1172638"/>
            <a:ext cx="6073955" cy="0"/>
          </a:xfrm>
          <a:prstGeom prst="line">
            <a:avLst/>
          </a:prstGeom>
          <a:ln>
            <a:solidFill>
              <a:srgbClr val="FFFFFF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1" name="Oval 20"/>
          <p:cNvSpPr/>
          <p:nvPr/>
        </p:nvSpPr>
        <p:spPr>
          <a:xfrm>
            <a:off x="645295" y="615757"/>
            <a:ext cx="1591892" cy="1553151"/>
          </a:xfrm>
          <a:prstGeom prst="ellipse">
            <a:avLst/>
          </a:prstGeom>
          <a:noFill/>
          <a:ln w="95250" cmpd="sng"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>
              <a:ln w="76200" cmpd="sng">
                <a:solidFill>
                  <a:srgbClr val="000000"/>
                </a:solidFill>
              </a:ln>
            </a:endParaRPr>
          </a:p>
        </p:txBody>
      </p:sp>
      <p:sp>
        <p:nvSpPr>
          <p:cNvPr id="22" name="Subtitle 2"/>
          <p:cNvSpPr txBox="1">
            <a:spLocks/>
          </p:cNvSpPr>
          <p:nvPr/>
        </p:nvSpPr>
        <p:spPr>
          <a:xfrm>
            <a:off x="824427" y="557631"/>
            <a:ext cx="1213568" cy="1320266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>
            <a:noAutofit/>
          </a:bodyPr>
          <a:lstStyle>
            <a:lvl1pPr marL="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Aft>
                <a:spcPts val="1200"/>
              </a:spcAft>
            </a:pPr>
            <a:r>
              <a:rPr lang="en-US" sz="9600" dirty="0">
                <a:solidFill>
                  <a:schemeClr val="bg1"/>
                </a:solidFill>
                <a:latin typeface="Avenir Book"/>
                <a:cs typeface="Avenir Book"/>
              </a:rPr>
              <a:t>3</a:t>
            </a:r>
            <a:endParaRPr lang="en-US" sz="9600" dirty="0" smtClean="0">
              <a:solidFill>
                <a:schemeClr val="bg1"/>
              </a:solidFill>
              <a:latin typeface="Avenir Book"/>
              <a:cs typeface="Avenir Book"/>
            </a:endParaRPr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 rotWithShape="1">
          <a:blip r:embed="rId2"/>
          <a:srcRect l="24462" t="24426" r="24462" b="23988"/>
          <a:stretch/>
        </p:blipFill>
        <p:spPr>
          <a:xfrm>
            <a:off x="797695" y="2555700"/>
            <a:ext cx="2295095" cy="1818572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3" name="Picture 2"/>
          <p:cNvPicPr>
            <a:picLocks noChangeAspect="1"/>
          </p:cNvPicPr>
          <p:nvPr/>
        </p:nvPicPr>
        <p:blipFill rotWithShape="1">
          <a:blip r:embed="rId3"/>
          <a:srcRect l="23233" t="35193" r="15776" b="3816"/>
          <a:stretch/>
        </p:blipFill>
        <p:spPr>
          <a:xfrm>
            <a:off x="797695" y="4649069"/>
            <a:ext cx="2295095" cy="173853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21283679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hape 147"/>
          <p:cNvSpPr txBox="1">
            <a:spLocks/>
          </p:cNvSpPr>
          <p:nvPr/>
        </p:nvSpPr>
        <p:spPr>
          <a:xfrm>
            <a:off x="384076" y="1401207"/>
            <a:ext cx="8410202" cy="5101193"/>
          </a:xfrm>
          <a:prstGeom prst="rect">
            <a:avLst/>
          </a:prstGeom>
          <a:noFill/>
          <a:ln>
            <a:noFill/>
          </a:ln>
        </p:spPr>
        <p:txBody>
          <a:bodyPr vert="horz" lIns="91425" tIns="45700" rIns="91425" bIns="45700" rtlCol="0" anchor="t" anchorCtr="0">
            <a:noAutofit/>
          </a:bodyPr>
          <a:lstStyle>
            <a:lvl1pPr marL="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spcBef>
                <a:spcPts val="480"/>
              </a:spcBef>
              <a:buClr>
                <a:schemeClr val="tx1">
                  <a:lumMod val="75000"/>
                  <a:lumOff val="25000"/>
                </a:schemeClr>
              </a:buClr>
              <a:buSzPct val="25000"/>
            </a:pPr>
            <a:r>
              <a:rPr lang="en-US" sz="2000" b="1" dirty="0" smtClean="0">
                <a:solidFill>
                  <a:srgbClr val="FFFFFF"/>
                </a:solidFill>
                <a:latin typeface="Candara"/>
                <a:ea typeface="Galdeano"/>
                <a:cs typeface="Candara"/>
                <a:sym typeface="Galdeano"/>
              </a:rPr>
              <a:t>Photos used under Creative Commons licenses:</a:t>
            </a:r>
          </a:p>
          <a:p>
            <a:pPr lvl="1" algn="l">
              <a:lnSpc>
                <a:spcPct val="150000"/>
              </a:lnSpc>
              <a:spcBef>
                <a:spcPts val="480"/>
              </a:spcBef>
              <a:buClr>
                <a:schemeClr val="tx1">
                  <a:lumMod val="75000"/>
                  <a:lumOff val="25000"/>
                </a:schemeClr>
              </a:buClr>
              <a:buSzPct val="25000"/>
            </a:pPr>
            <a:r>
              <a:rPr lang="en-US" sz="1800" b="1" dirty="0" smtClean="0">
                <a:solidFill>
                  <a:srgbClr val="FFFFFF"/>
                </a:solidFill>
                <a:latin typeface="Candara"/>
                <a:ea typeface="Galdeano"/>
                <a:cs typeface="Candara"/>
                <a:sym typeface="Galdeano"/>
              </a:rPr>
              <a:t>https://</a:t>
            </a:r>
            <a:r>
              <a:rPr lang="en-US" sz="1800" b="1" dirty="0" err="1" smtClean="0">
                <a:solidFill>
                  <a:srgbClr val="FFFFFF"/>
                </a:solidFill>
                <a:latin typeface="Candara"/>
                <a:ea typeface="Galdeano"/>
                <a:cs typeface="Candara"/>
                <a:sym typeface="Galdeano"/>
              </a:rPr>
              <a:t>creativecommons.org</a:t>
            </a:r>
            <a:r>
              <a:rPr lang="en-US" sz="1800" b="1" dirty="0" smtClean="0">
                <a:solidFill>
                  <a:srgbClr val="FFFFFF"/>
                </a:solidFill>
                <a:latin typeface="Candara"/>
                <a:ea typeface="Galdeano"/>
                <a:cs typeface="Candara"/>
                <a:sym typeface="Galdeano"/>
              </a:rPr>
              <a:t>/licenses/by-</a:t>
            </a:r>
            <a:r>
              <a:rPr lang="en-US" sz="1800" b="1" dirty="0" err="1" smtClean="0">
                <a:solidFill>
                  <a:srgbClr val="FFFFFF"/>
                </a:solidFill>
                <a:latin typeface="Candara"/>
                <a:ea typeface="Galdeano"/>
                <a:cs typeface="Candara"/>
                <a:sym typeface="Galdeano"/>
              </a:rPr>
              <a:t>nc</a:t>
            </a:r>
            <a:r>
              <a:rPr lang="en-US" sz="1800" b="1" dirty="0" smtClean="0">
                <a:solidFill>
                  <a:srgbClr val="FFFFFF"/>
                </a:solidFill>
                <a:latin typeface="Candara"/>
                <a:ea typeface="Galdeano"/>
                <a:cs typeface="Candara"/>
                <a:sym typeface="Galdeano"/>
              </a:rPr>
              <a:t>/2.0/</a:t>
            </a:r>
            <a:r>
              <a:rPr lang="en-US" sz="1800" b="1" dirty="0" err="1" smtClean="0">
                <a:solidFill>
                  <a:srgbClr val="FFFFFF"/>
                </a:solidFill>
                <a:latin typeface="Candara"/>
                <a:ea typeface="Galdeano"/>
                <a:cs typeface="Candara"/>
                <a:sym typeface="Galdeano"/>
              </a:rPr>
              <a:t>legalcode</a:t>
            </a:r>
            <a:endParaRPr lang="en-US" sz="1800" b="1" dirty="0" smtClean="0">
              <a:solidFill>
                <a:srgbClr val="FFFFFF"/>
              </a:solidFill>
              <a:latin typeface="Candara"/>
              <a:ea typeface="Galdeano"/>
              <a:cs typeface="Candara"/>
              <a:sym typeface="Galdeano"/>
            </a:endParaRPr>
          </a:p>
          <a:p>
            <a:pPr marL="857250" lvl="1" indent="-285750" algn="l">
              <a:spcBef>
                <a:spcPts val="480"/>
              </a:spcBef>
              <a:buSzPct val="100000"/>
              <a:buFont typeface="Arial"/>
              <a:buChar char="•"/>
            </a:pPr>
            <a:r>
              <a:rPr lang="en-US" sz="1800" b="1" dirty="0" smtClean="0">
                <a:solidFill>
                  <a:srgbClr val="FFFFFF"/>
                </a:solidFill>
                <a:latin typeface="Candara"/>
                <a:ea typeface="Galdeano"/>
                <a:cs typeface="Candara"/>
                <a:sym typeface="Galdeano"/>
              </a:rPr>
              <a:t>“Pine Marten” by </a:t>
            </a:r>
            <a:r>
              <a:rPr lang="en-US" sz="1800" b="1" dirty="0" err="1" smtClean="0">
                <a:solidFill>
                  <a:srgbClr val="FFFFFF"/>
                </a:solidFill>
                <a:latin typeface="Candara"/>
                <a:ea typeface="Galdeano"/>
                <a:cs typeface="Candara"/>
                <a:sym typeface="Galdeano"/>
              </a:rPr>
              <a:t>SolidElectronics</a:t>
            </a:r>
            <a:r>
              <a:rPr lang="en-US" sz="1800" b="1" dirty="0" smtClean="0">
                <a:solidFill>
                  <a:srgbClr val="FFFFFF"/>
                </a:solidFill>
                <a:latin typeface="Candara"/>
                <a:ea typeface="Galdeano"/>
                <a:cs typeface="Candara"/>
                <a:sym typeface="Galdeano"/>
              </a:rPr>
              <a:t> via </a:t>
            </a:r>
            <a:r>
              <a:rPr lang="en-US" sz="1800" b="1" dirty="0" err="1" smtClean="0">
                <a:solidFill>
                  <a:srgbClr val="FFFFFF"/>
                </a:solidFill>
                <a:latin typeface="Candara"/>
                <a:ea typeface="Galdeano"/>
                <a:cs typeface="Candara"/>
                <a:sym typeface="Galdeano"/>
              </a:rPr>
              <a:t>flickr.com</a:t>
            </a:r>
            <a:endParaRPr lang="en-US" sz="1800" b="1" dirty="0" smtClean="0">
              <a:solidFill>
                <a:srgbClr val="FFFFFF"/>
              </a:solidFill>
              <a:latin typeface="Candara"/>
              <a:ea typeface="Galdeano"/>
              <a:cs typeface="Candara"/>
              <a:sym typeface="Galdeano"/>
            </a:endParaRPr>
          </a:p>
          <a:p>
            <a:pPr marL="857250" lvl="1" indent="-285750" algn="l">
              <a:spcBef>
                <a:spcPts val="480"/>
              </a:spcBef>
              <a:buSzPct val="100000"/>
              <a:buFont typeface="Arial"/>
              <a:buChar char="•"/>
            </a:pPr>
            <a:r>
              <a:rPr lang="en-US" sz="1800" b="1" dirty="0" smtClean="0">
                <a:solidFill>
                  <a:srgbClr val="FFFFFF"/>
                </a:solidFill>
                <a:latin typeface="Candara"/>
                <a:ea typeface="Galdeano"/>
                <a:cs typeface="Candara"/>
                <a:sym typeface="Galdeano"/>
              </a:rPr>
              <a:t>“Old House 08, Liberty Reservoir” by David </a:t>
            </a:r>
            <a:r>
              <a:rPr lang="en-US" sz="1800" b="1" dirty="0" err="1" smtClean="0">
                <a:solidFill>
                  <a:srgbClr val="FFFFFF"/>
                </a:solidFill>
                <a:latin typeface="Candara"/>
                <a:ea typeface="Galdeano"/>
                <a:cs typeface="Candara"/>
                <a:sym typeface="Galdeano"/>
              </a:rPr>
              <a:t>Heise</a:t>
            </a:r>
            <a:r>
              <a:rPr lang="en-US" sz="1800" b="1" dirty="0" smtClean="0">
                <a:solidFill>
                  <a:srgbClr val="FFFFFF"/>
                </a:solidFill>
                <a:latin typeface="Candara"/>
                <a:ea typeface="Galdeano"/>
                <a:cs typeface="Candara"/>
                <a:sym typeface="Galdeano"/>
              </a:rPr>
              <a:t> </a:t>
            </a:r>
            <a:r>
              <a:rPr lang="en-US" sz="1800" b="1" dirty="0">
                <a:solidFill>
                  <a:srgbClr val="FFFFFF"/>
                </a:solidFill>
                <a:latin typeface="Candara"/>
                <a:ea typeface="Galdeano"/>
                <a:cs typeface="Candara"/>
                <a:sym typeface="Galdeano"/>
              </a:rPr>
              <a:t>via </a:t>
            </a:r>
            <a:r>
              <a:rPr lang="en-US" sz="1800" b="1" dirty="0" err="1" smtClean="0">
                <a:solidFill>
                  <a:srgbClr val="FFFFFF"/>
                </a:solidFill>
                <a:latin typeface="Candara"/>
                <a:ea typeface="Galdeano"/>
                <a:cs typeface="Candara"/>
                <a:sym typeface="Galdeano"/>
              </a:rPr>
              <a:t>flickr.com</a:t>
            </a:r>
            <a:r>
              <a:rPr lang="en-US" sz="1800" b="1" dirty="0" smtClean="0">
                <a:solidFill>
                  <a:srgbClr val="FFFFFF"/>
                </a:solidFill>
                <a:latin typeface="Candara"/>
                <a:ea typeface="Galdeano"/>
                <a:cs typeface="Candara"/>
                <a:sym typeface="Galdeano"/>
              </a:rPr>
              <a:t> (cropped)</a:t>
            </a:r>
          </a:p>
          <a:p>
            <a:pPr marL="857250" lvl="1" indent="-285750" algn="l">
              <a:spcBef>
                <a:spcPts val="480"/>
              </a:spcBef>
              <a:buSzPct val="100000"/>
              <a:buFont typeface="Arial"/>
              <a:buChar char="•"/>
            </a:pPr>
            <a:r>
              <a:rPr lang="en-US" sz="1800" b="1" dirty="0" smtClean="0">
                <a:solidFill>
                  <a:srgbClr val="FFFFFF"/>
                </a:solidFill>
                <a:latin typeface="Candara"/>
                <a:ea typeface="Galdeano"/>
                <a:cs typeface="Candara"/>
                <a:sym typeface="Galdeano"/>
              </a:rPr>
              <a:t>“Pollution From Mowing” by George Morris </a:t>
            </a:r>
            <a:r>
              <a:rPr lang="en-US" sz="1800" b="1" dirty="0">
                <a:solidFill>
                  <a:srgbClr val="FFFFFF"/>
                </a:solidFill>
                <a:latin typeface="Candara"/>
                <a:ea typeface="Galdeano"/>
                <a:cs typeface="Candara"/>
                <a:sym typeface="Galdeano"/>
              </a:rPr>
              <a:t>via </a:t>
            </a:r>
            <a:r>
              <a:rPr lang="en-US" sz="1800" b="1" dirty="0" err="1" smtClean="0">
                <a:solidFill>
                  <a:srgbClr val="FFFFFF"/>
                </a:solidFill>
                <a:latin typeface="Candara"/>
                <a:ea typeface="Galdeano"/>
                <a:cs typeface="Candara"/>
                <a:sym typeface="Galdeano"/>
              </a:rPr>
              <a:t>flickr.com</a:t>
            </a:r>
            <a:r>
              <a:rPr lang="en-US" sz="1800" b="1" dirty="0" smtClean="0">
                <a:solidFill>
                  <a:srgbClr val="FFFFFF"/>
                </a:solidFill>
                <a:latin typeface="Candara"/>
                <a:ea typeface="Galdeano"/>
                <a:cs typeface="Candara"/>
                <a:sym typeface="Galdeano"/>
              </a:rPr>
              <a:t> (cropped)</a:t>
            </a:r>
          </a:p>
          <a:p>
            <a:pPr marL="857250" lvl="1" indent="-285750" algn="l">
              <a:spcBef>
                <a:spcPts val="480"/>
              </a:spcBef>
              <a:buSzPct val="100000"/>
              <a:buFont typeface="Arial"/>
              <a:buChar char="•"/>
            </a:pPr>
            <a:r>
              <a:rPr lang="en-US" sz="1800" b="1" dirty="0" smtClean="0">
                <a:solidFill>
                  <a:srgbClr val="FFFFFF"/>
                </a:solidFill>
                <a:latin typeface="Candara"/>
                <a:ea typeface="Galdeano"/>
                <a:cs typeface="Candara"/>
                <a:sym typeface="Galdeano"/>
              </a:rPr>
              <a:t>“No Pesticides” by </a:t>
            </a:r>
            <a:r>
              <a:rPr lang="en-US" sz="1800" b="1" dirty="0" err="1" smtClean="0">
                <a:solidFill>
                  <a:srgbClr val="FFFFFF"/>
                </a:solidFill>
                <a:latin typeface="Candara"/>
                <a:ea typeface="Galdeano"/>
                <a:cs typeface="Candara"/>
                <a:sym typeface="Galdeano"/>
              </a:rPr>
              <a:t>Toban</a:t>
            </a:r>
            <a:r>
              <a:rPr lang="en-US" sz="1800" b="1" dirty="0" smtClean="0">
                <a:solidFill>
                  <a:srgbClr val="FFFFFF"/>
                </a:solidFill>
                <a:latin typeface="Candara"/>
                <a:ea typeface="Galdeano"/>
                <a:cs typeface="Candara"/>
                <a:sym typeface="Galdeano"/>
              </a:rPr>
              <a:t> B. </a:t>
            </a:r>
            <a:r>
              <a:rPr lang="en-US" sz="1800" b="1" dirty="0">
                <a:solidFill>
                  <a:srgbClr val="FFFFFF"/>
                </a:solidFill>
                <a:latin typeface="Candara"/>
                <a:ea typeface="Galdeano"/>
                <a:cs typeface="Candara"/>
                <a:sym typeface="Galdeano"/>
              </a:rPr>
              <a:t>via </a:t>
            </a:r>
            <a:r>
              <a:rPr lang="en-US" sz="1800" b="1" dirty="0" err="1" smtClean="0">
                <a:solidFill>
                  <a:srgbClr val="FFFFFF"/>
                </a:solidFill>
                <a:latin typeface="Candara"/>
                <a:ea typeface="Galdeano"/>
                <a:cs typeface="Candara"/>
                <a:sym typeface="Galdeano"/>
              </a:rPr>
              <a:t>flickr.com</a:t>
            </a:r>
            <a:r>
              <a:rPr lang="en-US" sz="1800" b="1" dirty="0" smtClean="0">
                <a:solidFill>
                  <a:srgbClr val="FFFFFF"/>
                </a:solidFill>
                <a:latin typeface="Candara"/>
                <a:ea typeface="Galdeano"/>
                <a:cs typeface="Candara"/>
                <a:sym typeface="Galdeano"/>
              </a:rPr>
              <a:t> (cropped)</a:t>
            </a:r>
          </a:p>
          <a:p>
            <a:pPr marL="857250" lvl="1" indent="-285750" algn="l">
              <a:spcBef>
                <a:spcPts val="480"/>
              </a:spcBef>
              <a:buSzPct val="100000"/>
              <a:buFont typeface="Arial"/>
              <a:buChar char="•"/>
            </a:pPr>
            <a:r>
              <a:rPr lang="en-US" sz="1800" b="1" dirty="0" smtClean="0">
                <a:solidFill>
                  <a:srgbClr val="FFFFFF"/>
                </a:solidFill>
                <a:latin typeface="Candara"/>
                <a:ea typeface="Galdeano"/>
                <a:cs typeface="Candara"/>
                <a:sym typeface="Galdeano"/>
              </a:rPr>
              <a:t>“The New Rain Barrel With a Rain Chain” by Ken Mayer </a:t>
            </a:r>
            <a:r>
              <a:rPr lang="en-US" sz="1800" b="1" dirty="0">
                <a:solidFill>
                  <a:srgbClr val="FFFFFF"/>
                </a:solidFill>
                <a:latin typeface="Candara"/>
                <a:ea typeface="Galdeano"/>
                <a:cs typeface="Candara"/>
                <a:sym typeface="Galdeano"/>
              </a:rPr>
              <a:t>via </a:t>
            </a:r>
            <a:r>
              <a:rPr lang="en-US" sz="1800" b="1" dirty="0" err="1">
                <a:solidFill>
                  <a:srgbClr val="FFFFFF"/>
                </a:solidFill>
                <a:latin typeface="Candara"/>
                <a:ea typeface="Galdeano"/>
                <a:cs typeface="Candara"/>
                <a:sym typeface="Galdeano"/>
              </a:rPr>
              <a:t>flickr.com</a:t>
            </a:r>
            <a:endParaRPr lang="en-US" sz="1800" b="1" dirty="0" smtClean="0">
              <a:solidFill>
                <a:srgbClr val="FFFFFF"/>
              </a:solidFill>
              <a:latin typeface="Candara"/>
              <a:ea typeface="Galdeano"/>
              <a:cs typeface="Candara"/>
              <a:sym typeface="Galdeano"/>
            </a:endParaRPr>
          </a:p>
          <a:p>
            <a:pPr lvl="1" algn="l">
              <a:lnSpc>
                <a:spcPct val="150000"/>
              </a:lnSpc>
              <a:spcBef>
                <a:spcPts val="480"/>
              </a:spcBef>
              <a:buClr>
                <a:schemeClr val="tx1">
                  <a:lumMod val="75000"/>
                  <a:lumOff val="25000"/>
                </a:schemeClr>
              </a:buClr>
              <a:buSzPct val="25000"/>
            </a:pPr>
            <a:r>
              <a:rPr lang="en-US" sz="1800" b="1" dirty="0" smtClean="0">
                <a:solidFill>
                  <a:srgbClr val="FFFFFF"/>
                </a:solidFill>
                <a:latin typeface="Candara"/>
                <a:ea typeface="Galdeano"/>
                <a:cs typeface="Candara"/>
                <a:sym typeface="Galdeano"/>
              </a:rPr>
              <a:t>https://</a:t>
            </a:r>
            <a:r>
              <a:rPr lang="en-US" sz="1800" b="1" dirty="0" err="1" smtClean="0">
                <a:solidFill>
                  <a:srgbClr val="FFFFFF"/>
                </a:solidFill>
                <a:latin typeface="Candara"/>
                <a:ea typeface="Galdeano"/>
                <a:cs typeface="Candara"/>
                <a:sym typeface="Galdeano"/>
              </a:rPr>
              <a:t>creativecommons.org</a:t>
            </a:r>
            <a:r>
              <a:rPr lang="en-US" sz="1800" b="1" dirty="0" smtClean="0">
                <a:solidFill>
                  <a:srgbClr val="FFFFFF"/>
                </a:solidFill>
                <a:latin typeface="Candara"/>
                <a:ea typeface="Galdeano"/>
                <a:cs typeface="Candara"/>
                <a:sym typeface="Galdeano"/>
              </a:rPr>
              <a:t>/licenses/by-</a:t>
            </a:r>
            <a:r>
              <a:rPr lang="en-US" sz="1800" b="1" dirty="0" err="1" smtClean="0">
                <a:solidFill>
                  <a:srgbClr val="FFFFFF"/>
                </a:solidFill>
                <a:latin typeface="Candara"/>
                <a:ea typeface="Galdeano"/>
                <a:cs typeface="Candara"/>
                <a:sym typeface="Galdeano"/>
              </a:rPr>
              <a:t>sa</a:t>
            </a:r>
            <a:r>
              <a:rPr lang="en-US" sz="1800" b="1" dirty="0" smtClean="0">
                <a:solidFill>
                  <a:srgbClr val="FFFFFF"/>
                </a:solidFill>
                <a:latin typeface="Candara"/>
                <a:ea typeface="Galdeano"/>
                <a:cs typeface="Candara"/>
                <a:sym typeface="Galdeano"/>
              </a:rPr>
              <a:t>/2.0/</a:t>
            </a:r>
            <a:r>
              <a:rPr lang="en-US" sz="1800" b="1" dirty="0" err="1" smtClean="0">
                <a:solidFill>
                  <a:srgbClr val="FFFFFF"/>
                </a:solidFill>
                <a:latin typeface="Candara"/>
                <a:ea typeface="Galdeano"/>
                <a:cs typeface="Candara"/>
                <a:sym typeface="Galdeano"/>
              </a:rPr>
              <a:t>legalcode</a:t>
            </a:r>
            <a:endParaRPr lang="en-US" sz="1800" b="1" dirty="0" smtClean="0">
              <a:solidFill>
                <a:srgbClr val="FFFFFF"/>
              </a:solidFill>
              <a:latin typeface="Candara"/>
              <a:ea typeface="Galdeano"/>
              <a:cs typeface="Candara"/>
              <a:sym typeface="Galdeano"/>
            </a:endParaRPr>
          </a:p>
          <a:p>
            <a:pPr marL="857250" lvl="1" indent="-285750" algn="l">
              <a:spcBef>
                <a:spcPts val="480"/>
              </a:spcBef>
              <a:buSzPct val="100000"/>
              <a:buFont typeface="Arial"/>
              <a:buChar char="•"/>
            </a:pPr>
            <a:r>
              <a:rPr lang="en-US" sz="1800" b="1" dirty="0" smtClean="0">
                <a:solidFill>
                  <a:srgbClr val="FFFFFF"/>
                </a:solidFill>
                <a:latin typeface="Candara"/>
                <a:ea typeface="Galdeano"/>
                <a:cs typeface="Candara"/>
                <a:sym typeface="Galdeano"/>
              </a:rPr>
              <a:t>“Natural Meadow” by Chesapeake Conservation Landscaping Council via </a:t>
            </a:r>
            <a:r>
              <a:rPr lang="en-US" sz="1800" b="1" dirty="0" err="1" smtClean="0">
                <a:solidFill>
                  <a:srgbClr val="FFFFFF"/>
                </a:solidFill>
                <a:latin typeface="Candara"/>
                <a:ea typeface="Galdeano"/>
                <a:cs typeface="Candara"/>
                <a:sym typeface="Galdeano"/>
              </a:rPr>
              <a:t>flickr.com</a:t>
            </a:r>
            <a:r>
              <a:rPr lang="en-US" sz="1800" b="1" dirty="0" smtClean="0">
                <a:solidFill>
                  <a:srgbClr val="FFFFFF"/>
                </a:solidFill>
                <a:latin typeface="Candara"/>
                <a:ea typeface="Galdeano"/>
                <a:cs typeface="Candara"/>
                <a:sym typeface="Galdeano"/>
              </a:rPr>
              <a:t> (cropped)</a:t>
            </a:r>
          </a:p>
          <a:p>
            <a:pPr lvl="1" algn="l">
              <a:lnSpc>
                <a:spcPct val="150000"/>
              </a:lnSpc>
              <a:spcBef>
                <a:spcPts val="480"/>
              </a:spcBef>
              <a:buClr>
                <a:schemeClr val="tx1">
                  <a:lumMod val="75000"/>
                  <a:lumOff val="25000"/>
                </a:schemeClr>
              </a:buClr>
              <a:buSzPct val="25000"/>
            </a:pPr>
            <a:r>
              <a:rPr lang="en-US" sz="1800" b="1" dirty="0" smtClean="0">
                <a:solidFill>
                  <a:srgbClr val="FFFFFF"/>
                </a:solidFill>
                <a:latin typeface="Candara"/>
                <a:ea typeface="Galdeano"/>
                <a:cs typeface="Candara"/>
                <a:sym typeface="Galdeano"/>
              </a:rPr>
              <a:t>https://</a:t>
            </a:r>
            <a:r>
              <a:rPr lang="en-US" sz="1800" b="1" dirty="0" err="1" smtClean="0">
                <a:solidFill>
                  <a:srgbClr val="FFFFFF"/>
                </a:solidFill>
                <a:latin typeface="Candara"/>
                <a:ea typeface="Galdeano"/>
                <a:cs typeface="Candara"/>
                <a:sym typeface="Galdeano"/>
              </a:rPr>
              <a:t>creativecommons.org</a:t>
            </a:r>
            <a:r>
              <a:rPr lang="en-US" sz="1800" b="1" dirty="0" smtClean="0">
                <a:solidFill>
                  <a:srgbClr val="FFFFFF"/>
                </a:solidFill>
                <a:latin typeface="Candara"/>
                <a:ea typeface="Galdeano"/>
                <a:cs typeface="Candara"/>
                <a:sym typeface="Galdeano"/>
              </a:rPr>
              <a:t>/licenses/by-</a:t>
            </a:r>
            <a:r>
              <a:rPr lang="en-US" sz="1800" b="1" dirty="0" err="1" smtClean="0">
                <a:solidFill>
                  <a:srgbClr val="FFFFFF"/>
                </a:solidFill>
                <a:latin typeface="Candara"/>
                <a:ea typeface="Galdeano"/>
                <a:cs typeface="Candara"/>
                <a:sym typeface="Galdeano"/>
              </a:rPr>
              <a:t>nc</a:t>
            </a:r>
            <a:r>
              <a:rPr lang="en-US" sz="1800" b="1" dirty="0" smtClean="0">
                <a:solidFill>
                  <a:srgbClr val="FFFFFF"/>
                </a:solidFill>
                <a:latin typeface="Candara"/>
                <a:ea typeface="Galdeano"/>
                <a:cs typeface="Candara"/>
                <a:sym typeface="Galdeano"/>
              </a:rPr>
              <a:t>-</a:t>
            </a:r>
            <a:r>
              <a:rPr lang="en-US" sz="1800" b="1" dirty="0" err="1" smtClean="0">
                <a:solidFill>
                  <a:srgbClr val="FFFFFF"/>
                </a:solidFill>
                <a:latin typeface="Candara"/>
                <a:ea typeface="Galdeano"/>
                <a:cs typeface="Candara"/>
                <a:sym typeface="Galdeano"/>
              </a:rPr>
              <a:t>nd</a:t>
            </a:r>
            <a:r>
              <a:rPr lang="en-US" sz="1800" b="1" dirty="0" smtClean="0">
                <a:solidFill>
                  <a:srgbClr val="FFFFFF"/>
                </a:solidFill>
                <a:latin typeface="Candara"/>
                <a:ea typeface="Galdeano"/>
                <a:cs typeface="Candara"/>
                <a:sym typeface="Galdeano"/>
              </a:rPr>
              <a:t>/2.0/</a:t>
            </a:r>
            <a:r>
              <a:rPr lang="en-US" sz="1800" b="1" dirty="0" err="1" smtClean="0">
                <a:solidFill>
                  <a:srgbClr val="FFFFFF"/>
                </a:solidFill>
                <a:latin typeface="Candara"/>
                <a:ea typeface="Galdeano"/>
                <a:cs typeface="Candara"/>
                <a:sym typeface="Galdeano"/>
              </a:rPr>
              <a:t>legalcode</a:t>
            </a:r>
            <a:endParaRPr lang="en-US" sz="1800" b="1" dirty="0" smtClean="0">
              <a:solidFill>
                <a:srgbClr val="FFFFFF"/>
              </a:solidFill>
              <a:latin typeface="Candara"/>
              <a:ea typeface="Galdeano"/>
              <a:cs typeface="Candara"/>
              <a:sym typeface="Galdeano"/>
            </a:endParaRPr>
          </a:p>
          <a:p>
            <a:pPr marL="857250" lvl="1" indent="-285750" algn="l">
              <a:spcBef>
                <a:spcPts val="480"/>
              </a:spcBef>
              <a:buSzPct val="100000"/>
              <a:buFont typeface="Arial"/>
              <a:buChar char="•"/>
            </a:pPr>
            <a:r>
              <a:rPr lang="en-US" sz="1800" b="1" dirty="0" smtClean="0">
                <a:solidFill>
                  <a:srgbClr val="FFFFFF"/>
                </a:solidFill>
                <a:latin typeface="Candara"/>
                <a:ea typeface="Galdeano"/>
                <a:cs typeface="Candara"/>
                <a:sym typeface="Galdeano"/>
              </a:rPr>
              <a:t>“Manual Labor” by </a:t>
            </a:r>
            <a:r>
              <a:rPr lang="en-US" sz="1800" b="1" dirty="0" err="1" smtClean="0">
                <a:solidFill>
                  <a:srgbClr val="FFFFFF"/>
                </a:solidFill>
                <a:latin typeface="Candara"/>
                <a:ea typeface="Galdeano"/>
                <a:cs typeface="Candara"/>
                <a:sym typeface="Galdeano"/>
              </a:rPr>
              <a:t>TheBazile</a:t>
            </a:r>
            <a:r>
              <a:rPr lang="en-US" sz="1800" b="1" dirty="0" smtClean="0">
                <a:solidFill>
                  <a:srgbClr val="FFFFFF"/>
                </a:solidFill>
                <a:latin typeface="Candara"/>
                <a:ea typeface="Galdeano"/>
                <a:cs typeface="Candara"/>
                <a:sym typeface="Galdeano"/>
              </a:rPr>
              <a:t> via </a:t>
            </a:r>
            <a:r>
              <a:rPr lang="en-US" sz="1800" b="1" dirty="0" err="1" smtClean="0">
                <a:solidFill>
                  <a:srgbClr val="FFFFFF"/>
                </a:solidFill>
                <a:latin typeface="Candara"/>
                <a:ea typeface="Galdeano"/>
                <a:cs typeface="Candara"/>
                <a:sym typeface="Galdeano"/>
              </a:rPr>
              <a:t>flickr.com</a:t>
            </a:r>
            <a:r>
              <a:rPr lang="en-US" sz="1800" b="1" dirty="0" smtClean="0">
                <a:solidFill>
                  <a:srgbClr val="FFFFFF"/>
                </a:solidFill>
                <a:latin typeface="Candara"/>
                <a:ea typeface="Galdeano"/>
                <a:cs typeface="Candara"/>
                <a:sym typeface="Galdeano"/>
              </a:rPr>
              <a:t> (cropped)</a:t>
            </a:r>
          </a:p>
        </p:txBody>
      </p:sp>
      <p:sp>
        <p:nvSpPr>
          <p:cNvPr id="6" name="Subtitle 2"/>
          <p:cNvSpPr txBox="1">
            <a:spLocks/>
          </p:cNvSpPr>
          <p:nvPr/>
        </p:nvSpPr>
        <p:spPr>
          <a:xfrm>
            <a:off x="598210" y="2876054"/>
            <a:ext cx="8196068" cy="315603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endParaRPr lang="en-US" dirty="0">
              <a:solidFill>
                <a:schemeClr val="bg1"/>
              </a:solidFill>
              <a:latin typeface="Candara"/>
              <a:cs typeface="Candara"/>
            </a:endParaRPr>
          </a:p>
        </p:txBody>
      </p:sp>
      <p:cxnSp>
        <p:nvCxnSpPr>
          <p:cNvPr id="9" name="Straight Connector 8"/>
          <p:cNvCxnSpPr/>
          <p:nvPr/>
        </p:nvCxnSpPr>
        <p:spPr>
          <a:xfrm flipV="1">
            <a:off x="486419" y="1172638"/>
            <a:ext cx="8147517" cy="27020"/>
          </a:xfrm>
          <a:prstGeom prst="line">
            <a:avLst/>
          </a:prstGeom>
          <a:ln>
            <a:solidFill>
              <a:srgbClr val="FFFFFF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Title 1"/>
          <p:cNvSpPr txBox="1">
            <a:spLocks/>
          </p:cNvSpPr>
          <p:nvPr/>
        </p:nvSpPr>
        <p:spPr>
          <a:xfrm>
            <a:off x="384076" y="66812"/>
            <a:ext cx="8410202" cy="113284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5400" b="1" dirty="0" smtClean="0">
                <a:solidFill>
                  <a:srgbClr val="FFFFFF"/>
                </a:solidFill>
                <a:latin typeface="Candara"/>
                <a:cs typeface="Candara"/>
              </a:rPr>
              <a:t>Credits</a:t>
            </a:r>
            <a:endParaRPr lang="en-US" sz="5400" b="1" dirty="0">
              <a:solidFill>
                <a:srgbClr val="FFFFFF"/>
              </a:solidFill>
              <a:latin typeface="Candara"/>
              <a:cs typeface="Candara"/>
            </a:endParaRPr>
          </a:p>
        </p:txBody>
      </p:sp>
    </p:spTree>
    <p:extLst>
      <p:ext uri="{BB962C8B-B14F-4D97-AF65-F5344CB8AC3E}">
        <p14:creationId xmlns:p14="http://schemas.microsoft.com/office/powerpoint/2010/main" val="1309721555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20727</TotalTime>
  <Words>404</Words>
  <Application>Microsoft Macintosh PowerPoint</Application>
  <PresentationFormat>On-screen Show (4:3)</PresentationFormat>
  <Paragraphs>42</Paragraphs>
  <Slides>6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7" baseType="lpstr">
      <vt:lpstr>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Habitat Loss</dc:title>
  <dc:creator>Leila Hadj-Chikh</dc:creator>
  <cp:lastModifiedBy>Leila Hadj-Chikh</cp:lastModifiedBy>
  <cp:revision>131</cp:revision>
  <dcterms:created xsi:type="dcterms:W3CDTF">2014-08-26T01:16:15Z</dcterms:created>
  <dcterms:modified xsi:type="dcterms:W3CDTF">2015-11-29T21:11:19Z</dcterms:modified>
</cp:coreProperties>
</file>

<file path=docProps/thumbnail.jpeg>
</file>